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1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6EE7-1E7A-4462-A32B-A05641281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EB6B4-E6D1-4879-8097-3A10824F4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9F65F-B66F-4DFB-98CE-DF057E6FB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57BD-CCBC-4D49-AD34-26404906A7E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AAEC3-9C61-4194-A4B2-D8BF59D6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5A7C3-67DF-4D89-93B9-62922BE5D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2F66-E19F-492F-8CAD-3F51E6087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4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21C2-3510-463E-8612-117995C9F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7300C-3C63-45FA-93F8-0BDBA58E0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7D668-2D5E-41A4-951E-39FE884C4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57BD-CCBC-4D49-AD34-26404906A7E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633E8-99F4-4DE7-A3F4-299EFE549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A0ECD-E3CB-488D-A78E-970AECF8A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2F66-E19F-492F-8CAD-3F51E6087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9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A44D25-AC22-475A-8526-0BC553CF3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A4E541-4F5F-4D49-A748-B41887F53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A5F3C-7B29-44B7-AA9C-CD17BF89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57BD-CCBC-4D49-AD34-26404906A7E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A7B72-FB02-4671-B4A4-98689727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69898-6753-4474-874F-01533D34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2F66-E19F-492F-8CAD-3F51E6087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4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38C5A-B1A5-41A4-B3C7-2E1E1EFED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AE1CC-6691-4E00-B544-867FE63F6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C24FE-86C7-43F2-BAAF-F26144551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57BD-CCBC-4D49-AD34-26404906A7E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D0F83-56FF-4C1C-83B1-E7D5F626C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EA4AF-FC0D-40B9-89AC-9E885038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2F66-E19F-492F-8CAD-3F51E6087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AAF03-FEEA-4D99-8375-06E39FD0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C1FF5-908E-41B5-9A07-2B707D9F4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3E2FC-37DB-4A50-AC04-FFC03B8C2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57BD-CCBC-4D49-AD34-26404906A7E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9A8BF-0624-4021-ADFD-23FEB0CAB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E037F-01A8-44BB-83F0-B47E9D03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2F66-E19F-492F-8CAD-3F51E6087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5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2475C-64B9-4809-A856-E895494A2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C5720-B55D-4E57-A9A4-F47F91781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05787-B135-4716-878F-63AB9D84D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795D6-363D-475E-ABF0-5C45B89F0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57BD-CCBC-4D49-AD34-26404906A7E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EDD51-2857-4E7E-826E-24B1DE18D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15F6C-6159-44CC-9E50-3CD1BBBD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2F66-E19F-492F-8CAD-3F51E6087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2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9E666-ED13-4DEA-B68E-92531B15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F52DB-E7E3-4BB7-93A7-8DF3F8E4B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ABD46-9078-4F3C-9F8A-B9DDC2D69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9E4A4A-A686-49F3-9F97-D45983A93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B228DF-3A9F-4DE5-AB68-4E1F469FF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22DBA-8913-4703-989F-41ADA4479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57BD-CCBC-4D49-AD34-26404906A7E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5E6B78-91DE-470A-91BD-1EE3E8D0B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618C5F-BFDE-44B8-B020-AA89FDF1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2F66-E19F-492F-8CAD-3F51E6087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4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3C76F-632F-47AF-B074-A8877097F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B18D32-B912-427D-96D0-A49AB4E38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57BD-CCBC-4D49-AD34-26404906A7E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52ACA-E18C-44EC-8347-BA6D465F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B34B81-D947-4150-B519-1BFB1704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2F66-E19F-492F-8CAD-3F51E6087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1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53963-2676-4C49-83AB-A2B3BF7D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57BD-CCBC-4D49-AD34-26404906A7E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6BC57-6D7A-45C0-B7DC-551CFA936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AB33C-3731-4A3D-A20E-B0829DE97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2F66-E19F-492F-8CAD-3F51E6087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7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C76DA-EF0B-4101-B378-EC74CDF3A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63F2C-C34D-4096-8D96-35CE99160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0333E-AA49-4156-8E28-2335444B8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BC1FE-CEFF-4CAF-8FC7-8DEFF81B7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57BD-CCBC-4D49-AD34-26404906A7E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9EBA9-FFA8-4093-93D5-8F0E7026B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544A6-9D44-45C5-915D-98DA1251C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2F66-E19F-492F-8CAD-3F51E6087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0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95F19-39D1-454C-98F5-A3240624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5433A0-3475-4207-8547-A24E3136E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445860-E425-435C-BB7E-0FCD7E401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0582D-3D11-4D4F-A049-E77DFF83B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57BD-CCBC-4D49-AD34-26404906A7E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CB8E0-1A71-4F1B-8DD2-9DF0921D3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367DD-8E2D-44E5-8A84-C657420FF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2F66-E19F-492F-8CAD-3F51E6087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1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98BD90-8A93-4631-A609-BBD214035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1A4E4-0643-4B12-9667-D9147C8FB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85E59-E612-4AB1-999C-D3B1E53D2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357BD-CCBC-4D49-AD34-26404906A7E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A4905-2533-44F0-9896-FE9CF44A4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8822A-1220-4251-89AA-3A161B0DD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22F66-E19F-492F-8CAD-3F51E6087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2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2.png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slide" Target="slide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NZo74EhqlE?feature=oembed" TargetMode="External"/><Relationship Id="rId6" Type="http://schemas.openxmlformats.org/officeDocument/2006/relationships/slide" Target="slide5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C46EF9-261A-41D7-9DA9-926FB18FF9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DD3B1C-FD35-48D6-9BD4-8B5F593EB0E3}"/>
              </a:ext>
            </a:extLst>
          </p:cNvPr>
          <p:cNvCxnSpPr>
            <a:cxnSpLocks/>
          </p:cNvCxnSpPr>
          <p:nvPr/>
        </p:nvCxnSpPr>
        <p:spPr>
          <a:xfrm flipV="1">
            <a:off x="3126481" y="3256838"/>
            <a:ext cx="567036" cy="3460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2B5523-5980-4E2B-B5F1-F962BF61AA2B}"/>
              </a:ext>
            </a:extLst>
          </p:cNvPr>
          <p:cNvCxnSpPr>
            <a:cxnSpLocks/>
          </p:cNvCxnSpPr>
          <p:nvPr/>
        </p:nvCxnSpPr>
        <p:spPr>
          <a:xfrm>
            <a:off x="5891560" y="3361926"/>
            <a:ext cx="467005" cy="3821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85A210-EC86-4994-B5F0-71C0052D9A0E}"/>
              </a:ext>
            </a:extLst>
          </p:cNvPr>
          <p:cNvCxnSpPr>
            <a:cxnSpLocks/>
          </p:cNvCxnSpPr>
          <p:nvPr/>
        </p:nvCxnSpPr>
        <p:spPr>
          <a:xfrm flipV="1">
            <a:off x="8633870" y="3429842"/>
            <a:ext cx="567036" cy="3460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D365BB2-B565-4941-AC44-CD2592A5B3FF}"/>
              </a:ext>
            </a:extLst>
          </p:cNvPr>
          <p:cNvSpPr txBox="1"/>
          <p:nvPr/>
        </p:nvSpPr>
        <p:spPr>
          <a:xfrm>
            <a:off x="98558" y="186165"/>
            <a:ext cx="3235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 Black" panose="020B0A04020102020204" pitchFamily="34" charset="0"/>
              </a:rPr>
              <a:t>Explore</a:t>
            </a:r>
          </a:p>
          <a:p>
            <a:r>
              <a:rPr lang="en-US" sz="4400" dirty="0">
                <a:latin typeface="Arial Black" panose="020B0A04020102020204" pitchFamily="34" charset="0"/>
              </a:rPr>
              <a:t>	Japan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9" name="Slide Zoom 18">
                <a:extLst>
                  <a:ext uri="{FF2B5EF4-FFF2-40B4-BE49-F238E27FC236}">
                    <a16:creationId xmlns:a16="http://schemas.microsoft.com/office/drawing/2014/main" id="{387A08ED-C9CC-4D97-A2C1-63BDA2F4C55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83488031"/>
                  </p:ext>
                </p:extLst>
              </p:nvPr>
            </p:nvGraphicFramePr>
            <p:xfrm>
              <a:off x="368908" y="3107157"/>
              <a:ext cx="3296701" cy="3286524"/>
            </p:xfrm>
            <a:graphic>
              <a:graphicData uri="http://schemas.microsoft.com/office/powerpoint/2016/slidezoom">
                <pslz:sldZm>
                  <pslz:sldZmObj sldId="257" cId="985414318">
                    <pslz:zmPr id="{F4D6704B-1A48-4B0F-A3DC-074ED2602FAF}" returnToParent="0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296701" cy="3286524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9" name="Slide Zoom 1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387A08ED-C9CC-4D97-A2C1-63BDA2F4C5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908" y="3107157"/>
                <a:ext cx="3296701" cy="3286524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BA0370DB-9A98-49F8-AB22-37E98AC13FA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87488725"/>
                  </p:ext>
                </p:extLst>
              </p:nvPr>
            </p:nvGraphicFramePr>
            <p:xfrm>
              <a:off x="3146282" y="574638"/>
              <a:ext cx="3296700" cy="3296700"/>
            </p:xfrm>
            <a:graphic>
              <a:graphicData uri="http://schemas.microsoft.com/office/powerpoint/2016/slidezoom">
                <pslz:sldZm>
                  <pslz:sldZmObj sldId="259" cId="3287073424">
                    <pslz:zmPr id="{DAC8FF5F-1B44-48EC-B0C6-1DC16B9D5D26}" returnToParent="0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296700" cy="32967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Slide Zoom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BA0370DB-9A98-49F8-AB22-37E98AC13F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6282" y="574638"/>
                <a:ext cx="3296700" cy="32967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FF16DA02-1A49-4AC9-97BB-63C5DC5BB71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54428340"/>
                  </p:ext>
                </p:extLst>
              </p:nvPr>
            </p:nvGraphicFramePr>
            <p:xfrm>
              <a:off x="5923655" y="3124728"/>
              <a:ext cx="3257450" cy="3251383"/>
            </p:xfrm>
            <a:graphic>
              <a:graphicData uri="http://schemas.microsoft.com/office/powerpoint/2016/slidezoom">
                <pslz:sldZm>
                  <pslz:sldZmObj sldId="260" cId="573034203">
                    <pslz:zmPr id="{F64C0B1B-AC04-4CBD-8988-779362247F9A}" returnToParent="0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257450" cy="3251383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" name="Slide Zoom 8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FF16DA02-1A49-4AC9-97BB-63C5DC5BB7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3655" y="3124728"/>
                <a:ext cx="3257450" cy="3251383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000BD61-68E2-42E4-B490-45F1D16C8A03}"/>
              </a:ext>
            </a:extLst>
          </p:cNvPr>
          <p:cNvSpPr txBox="1"/>
          <p:nvPr/>
        </p:nvSpPr>
        <p:spPr>
          <a:xfrm>
            <a:off x="8905061" y="6323069"/>
            <a:ext cx="2853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on a picture to explore.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4" name="Slide Zoom 13">
                <a:extLst>
                  <a:ext uri="{FF2B5EF4-FFF2-40B4-BE49-F238E27FC236}">
                    <a16:creationId xmlns:a16="http://schemas.microsoft.com/office/drawing/2014/main" id="{33228FFA-BFA5-4FBB-97CC-30E1CA94C29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5402119"/>
                  </p:ext>
                </p:extLst>
              </p:nvPr>
            </p:nvGraphicFramePr>
            <p:xfrm>
              <a:off x="8661778" y="594263"/>
              <a:ext cx="3257450" cy="3257450"/>
            </p:xfrm>
            <a:graphic>
              <a:graphicData uri="http://schemas.microsoft.com/office/powerpoint/2016/slidezoom">
                <pslz:sldZm>
                  <pslz:sldZmObj sldId="262" cId="1559756030">
                    <pslz:zmPr id="{BF054AFD-26A8-4430-B736-4023F529C57A}" returnToParent="0" imageType="cover" transitionDur="100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257450" cy="325745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4" name="Slide Zoom 13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33228FFA-BFA5-4FBB-97CC-30E1CA94C29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1778" y="594263"/>
                <a:ext cx="3257450" cy="325745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9699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ence, grass, long, tree&#10;&#10;Description automatically generated">
            <a:extLst>
              <a:ext uri="{FF2B5EF4-FFF2-40B4-BE49-F238E27FC236}">
                <a16:creationId xmlns:a16="http://schemas.microsoft.com/office/drawing/2014/main" id="{E5E7F125-E015-4677-98FD-82C91858FF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9F418E32-C6EC-4F4C-9419-906A067CCA4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30005246"/>
                  </p:ext>
                </p:extLst>
              </p:nvPr>
            </p:nvGraphicFramePr>
            <p:xfrm>
              <a:off x="534391" y="5257617"/>
              <a:ext cx="1004210" cy="846480"/>
            </p:xfrm>
            <a:graphic>
              <a:graphicData uri="http://schemas.microsoft.com/office/powerpoint/2016/slidezoom">
                <pslz:sldZm>
                  <pslz:sldZmObj sldId="256" cId="3149699014">
                    <pslz:zmPr id="{F72D5086-7143-4C39-A0ED-7886ACF66B4F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04210" cy="846480"/>
                        </a:xfrm>
                        <a:prstGeom prst="rect">
                          <a:avLst/>
                        </a:prstGeom>
                        <a:noFill/>
                        <a:ln w="3175">
                          <a:noFill/>
                        </a:ln>
                        <a:effectLst>
                          <a:innerShdw blurRad="114300">
                            <a:prstClr val="black"/>
                          </a:inn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Slide Zoom 7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9F418E32-C6EC-4F4C-9419-906A067CCA4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391" y="5257617"/>
                <a:ext cx="1004210" cy="846480"/>
              </a:xfrm>
              <a:prstGeom prst="rect">
                <a:avLst/>
              </a:prstGeom>
              <a:noFill/>
              <a:ln w="3175">
                <a:noFill/>
              </a:ln>
              <a:effectLst>
                <a:innerShdw blurRad="114300">
                  <a:prstClr val="black"/>
                </a:innerShd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39C4E34A-6211-482A-8648-C27DD3E0A87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833578"/>
                  </p:ext>
                </p:extLst>
              </p:nvPr>
            </p:nvGraphicFramePr>
            <p:xfrm>
              <a:off x="9870981" y="4696225"/>
              <a:ext cx="1714500" cy="1714500"/>
            </p:xfrm>
            <a:graphic>
              <a:graphicData uri="http://schemas.microsoft.com/office/powerpoint/2016/slidezoom">
                <pslz:sldZm>
                  <pslz:sldZmObj sldId="258" cId="1475578829">
                    <pslz:zmPr id="{1B1B7FD2-5997-47B4-A9F7-607830062898}" returnToParent="0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14500" cy="17145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Slide Zoom 10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39C4E34A-6211-482A-8648-C27DD3E0A87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0981" y="4696225"/>
                <a:ext cx="1714500" cy="17145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C918CD7-A93D-447B-A3B3-30842E1D2C71}"/>
              </a:ext>
            </a:extLst>
          </p:cNvPr>
          <p:cNvSpPr txBox="1"/>
          <p:nvPr/>
        </p:nvSpPr>
        <p:spPr>
          <a:xfrm>
            <a:off x="10074826" y="4287920"/>
            <a:ext cx="175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In Winter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6FC960-126E-4402-91AF-D4C75E10135A}"/>
              </a:ext>
            </a:extLst>
          </p:cNvPr>
          <p:cNvSpPr/>
          <p:nvPr/>
        </p:nvSpPr>
        <p:spPr>
          <a:xfrm>
            <a:off x="0" y="358408"/>
            <a:ext cx="4794090" cy="363930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4DDF8B-AD4B-456C-86FF-0891548850C9}"/>
              </a:ext>
            </a:extLst>
          </p:cNvPr>
          <p:cNvSpPr txBox="1"/>
          <p:nvPr/>
        </p:nvSpPr>
        <p:spPr>
          <a:xfrm>
            <a:off x="374632" y="476470"/>
            <a:ext cx="3966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Arashiyama</a:t>
            </a: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 Bamboo Grove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91260B-4E79-4BFB-903D-3A6285858894}"/>
              </a:ext>
            </a:extLst>
          </p:cNvPr>
          <p:cNvSpPr txBox="1"/>
          <p:nvPr/>
        </p:nvSpPr>
        <p:spPr>
          <a:xfrm>
            <a:off x="44418" y="983377"/>
            <a:ext cx="47052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If you’ve been planning a trip to Kyoto, you’ve probably seen pictures of the </a:t>
            </a:r>
            <a:r>
              <a:rPr lang="en-US" dirty="0" err="1">
                <a:solidFill>
                  <a:schemeClr val="bg1"/>
                </a:solidFill>
              </a:rPr>
              <a:t>Arashiyama</a:t>
            </a:r>
            <a:r>
              <a:rPr lang="en-US" dirty="0">
                <a:solidFill>
                  <a:schemeClr val="bg1"/>
                </a:solidFill>
              </a:rPr>
              <a:t> Bamboo Grove – along with the torii tunnels of Fushimi-Inari-Taisha Shrine and </a:t>
            </a:r>
            <a:r>
              <a:rPr lang="en-US" dirty="0" err="1">
                <a:solidFill>
                  <a:schemeClr val="bg1"/>
                </a:solidFill>
              </a:rPr>
              <a:t>Kinkaku</a:t>
            </a:r>
            <a:r>
              <a:rPr lang="en-US" dirty="0">
                <a:solidFill>
                  <a:schemeClr val="bg1"/>
                </a:solidFill>
              </a:rPr>
              <a:t>-ji Temple, it’s one of the most photographed sights in the city. But no picture can capture the feeling of standing in the midst of this sprawling bamboo grove – the whole thing has a palpable sense of otherness that is quite unlike that of any normal forest we know of.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71F919-BD47-43BD-A915-D9985272E002}"/>
              </a:ext>
            </a:extLst>
          </p:cNvPr>
          <p:cNvSpPr/>
          <p:nvPr/>
        </p:nvSpPr>
        <p:spPr>
          <a:xfrm>
            <a:off x="1" y="3878159"/>
            <a:ext cx="4794090" cy="132337"/>
          </a:xfrm>
          <a:prstGeom prst="rect">
            <a:avLst/>
          </a:prstGeom>
          <a:solidFill>
            <a:schemeClr val="accent1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14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tanding, people, white&#10;&#10;Description automatically generated">
            <a:extLst>
              <a:ext uri="{FF2B5EF4-FFF2-40B4-BE49-F238E27FC236}">
                <a16:creationId xmlns:a16="http://schemas.microsoft.com/office/drawing/2014/main" id="{EEDC5FA0-EC60-4038-843A-5F44BFD2B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0" b="193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C83390B4-A343-4541-B367-302560D22BF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50556224"/>
                  </p:ext>
                </p:extLst>
              </p:nvPr>
            </p:nvGraphicFramePr>
            <p:xfrm>
              <a:off x="753410" y="5171187"/>
              <a:ext cx="976831" cy="823402"/>
            </p:xfrm>
            <a:graphic>
              <a:graphicData uri="http://schemas.microsoft.com/office/powerpoint/2016/slidezoom">
                <pslz:sldZm>
                  <pslz:sldZmObj sldId="257" cId="985414318">
                    <pslz:zmPr id="{40818FBE-D6DB-4DBC-849D-A42BE062A20A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76831" cy="823402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innerShdw blurRad="139700">
                            <a:prstClr val="black"/>
                          </a:inn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Slide Zoom 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C83390B4-A343-4541-B367-302560D22BF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410" y="5171187"/>
                <a:ext cx="976831" cy="823402"/>
              </a:xfrm>
              <a:prstGeom prst="rect">
                <a:avLst/>
              </a:prstGeom>
              <a:ln w="3175">
                <a:noFill/>
              </a:ln>
              <a:effectLst>
                <a:innerShdw blurRad="139700">
                  <a:prstClr val="black"/>
                </a:innerShdw>
              </a:effectLst>
            </p:spPr>
          </p:pic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1A930EB9-88DF-4FA2-8DA2-4424FE82C77B}"/>
              </a:ext>
            </a:extLst>
          </p:cNvPr>
          <p:cNvSpPr/>
          <p:nvPr/>
        </p:nvSpPr>
        <p:spPr>
          <a:xfrm>
            <a:off x="6488085" y="2021789"/>
            <a:ext cx="5703895" cy="1709331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70DFBD-DAB5-45BC-BF55-866E0DE488A3}"/>
              </a:ext>
            </a:extLst>
          </p:cNvPr>
          <p:cNvSpPr txBox="1"/>
          <p:nvPr/>
        </p:nvSpPr>
        <p:spPr>
          <a:xfrm>
            <a:off x="6719365" y="2137790"/>
            <a:ext cx="53347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In December, as the last autumn leaves fall and the cold of winter is about to arrive, </a:t>
            </a:r>
            <a:r>
              <a:rPr lang="en-US" dirty="0" err="1">
                <a:solidFill>
                  <a:schemeClr val="bg1"/>
                </a:solidFill>
              </a:rPr>
              <a:t>Arashiyama</a:t>
            </a:r>
            <a:r>
              <a:rPr lang="en-US" dirty="0">
                <a:solidFill>
                  <a:schemeClr val="bg1"/>
                </a:solidFill>
              </a:rPr>
              <a:t> becomes host to wonderful winter events. The serene air of the hills becomes the perfect setting for experiencing Japanese nature and beauty.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8B08E7-01AE-4B2C-8AAE-541AAFB28DF7}"/>
              </a:ext>
            </a:extLst>
          </p:cNvPr>
          <p:cNvSpPr/>
          <p:nvPr/>
        </p:nvSpPr>
        <p:spPr>
          <a:xfrm>
            <a:off x="6488085" y="3615118"/>
            <a:ext cx="5703915" cy="116001"/>
          </a:xfrm>
          <a:prstGeom prst="rect">
            <a:avLst/>
          </a:prstGeom>
          <a:solidFill>
            <a:schemeClr val="accent1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7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CD8F06-1075-4609-AF87-EDD048798B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house covered in snow&#10;&#10;Description automatically generated">
            <a:extLst>
              <a:ext uri="{FF2B5EF4-FFF2-40B4-BE49-F238E27FC236}">
                <a16:creationId xmlns:a16="http://schemas.microsoft.com/office/drawing/2014/main" id="{A1819739-40A7-4C28-8765-7342CA423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13" y="0"/>
            <a:ext cx="5143500" cy="6858000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42DB7A83-6EFA-4052-BFDA-A27F37AA3EB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85828146"/>
                  </p:ext>
                </p:extLst>
              </p:nvPr>
            </p:nvGraphicFramePr>
            <p:xfrm>
              <a:off x="695408" y="5454234"/>
              <a:ext cx="838460" cy="706765"/>
            </p:xfrm>
            <a:graphic>
              <a:graphicData uri="http://schemas.microsoft.com/office/powerpoint/2016/slidezoom">
                <pslz:sldZm>
                  <pslz:sldZmObj sldId="256" cId="3149699014">
                    <pslz:zmPr id="{106E78F5-70C6-419D-870F-CB7A89C2ACA6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8460" cy="706765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innerShdw blurRad="114300">
                            <a:prstClr val="black"/>
                          </a:inn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Slide Zoom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42DB7A83-6EFA-4052-BFDA-A27F37AA3E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408" y="5454234"/>
                <a:ext cx="838460" cy="706765"/>
              </a:xfrm>
              <a:prstGeom prst="rect">
                <a:avLst/>
              </a:prstGeom>
              <a:ln w="3175">
                <a:noFill/>
              </a:ln>
              <a:effectLst>
                <a:innerShdw blurRad="114300">
                  <a:prstClr val="black"/>
                </a:innerShdw>
              </a:effectLst>
            </p:spPr>
          </p:pic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0C9400E-E413-4485-BC57-41372E8ADEEB}"/>
              </a:ext>
            </a:extLst>
          </p:cNvPr>
          <p:cNvSpPr/>
          <p:nvPr/>
        </p:nvSpPr>
        <p:spPr>
          <a:xfrm>
            <a:off x="-1531" y="4019679"/>
            <a:ext cx="4794090" cy="132337"/>
          </a:xfrm>
          <a:prstGeom prst="rect">
            <a:avLst/>
          </a:prstGeom>
          <a:solidFill>
            <a:schemeClr val="accent1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635FE5-4F85-4900-8174-5D2B81E5EAA0}"/>
              </a:ext>
            </a:extLst>
          </p:cNvPr>
          <p:cNvSpPr/>
          <p:nvPr/>
        </p:nvSpPr>
        <p:spPr>
          <a:xfrm>
            <a:off x="0" y="1392277"/>
            <a:ext cx="4792559" cy="263292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D45A9B-0DC9-4078-9EFD-DA2DA298246F}"/>
              </a:ext>
            </a:extLst>
          </p:cNvPr>
          <p:cNvSpPr txBox="1"/>
          <p:nvPr/>
        </p:nvSpPr>
        <p:spPr>
          <a:xfrm>
            <a:off x="133254" y="1949651"/>
            <a:ext cx="45260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A Zen temple in northern Kyoto whose top two floors are completely covered in gold leaf. Formally known as </a:t>
            </a:r>
            <a:r>
              <a:rPr lang="en-US" dirty="0" err="1"/>
              <a:t>Rokuonji</a:t>
            </a:r>
            <a:r>
              <a:rPr lang="en-US" dirty="0"/>
              <a:t>, the temple was the retirement villa of the shogun Ashikaga </a:t>
            </a:r>
            <a:r>
              <a:rPr lang="en-US" dirty="0" err="1"/>
              <a:t>Yoshimitsu</a:t>
            </a:r>
            <a:r>
              <a:rPr lang="en-US" dirty="0"/>
              <a:t>, and according to his will it became a Zen temple of the Rinzai sect after his death in 1408.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4933BD-FA09-4613-BCE7-890F2CAF6F08}"/>
              </a:ext>
            </a:extLst>
          </p:cNvPr>
          <p:cNvSpPr txBox="1"/>
          <p:nvPr/>
        </p:nvSpPr>
        <p:spPr>
          <a:xfrm>
            <a:off x="170013" y="1541616"/>
            <a:ext cx="462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Black" panose="020B0A04020102020204" pitchFamily="34" charset="0"/>
              </a:rPr>
              <a:t>Kinkakuji</a:t>
            </a:r>
            <a:r>
              <a:rPr lang="en-US" dirty="0">
                <a:latin typeface="Arial Black" panose="020B0A04020102020204" pitchFamily="34" charset="0"/>
              </a:rPr>
              <a:t> (</a:t>
            </a:r>
            <a:r>
              <a:rPr lang="ja-JP" altLang="en-US" dirty="0">
                <a:latin typeface="Arial Black" panose="020B0A04020102020204" pitchFamily="34" charset="0"/>
              </a:rPr>
              <a:t>金閣寺</a:t>
            </a:r>
            <a:r>
              <a:rPr lang="en-US" altLang="ja-JP" dirty="0">
                <a:latin typeface="Arial Black" panose="020B0A04020102020204" pitchFamily="34" charset="0"/>
              </a:rPr>
              <a:t>, </a:t>
            </a:r>
            <a:r>
              <a:rPr lang="en-US" dirty="0">
                <a:latin typeface="Arial Black" panose="020B0A04020102020204" pitchFamily="34" charset="0"/>
              </a:rPr>
              <a:t>Golden Pavilion)</a:t>
            </a:r>
          </a:p>
        </p:txBody>
      </p:sp>
    </p:spTree>
    <p:extLst>
      <p:ext uri="{BB962C8B-B14F-4D97-AF65-F5344CB8AC3E}">
        <p14:creationId xmlns:p14="http://schemas.microsoft.com/office/powerpoint/2010/main" val="328707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55B2DC-23AF-48A7-9515-5249CC0C1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1728F19-5523-4A2F-A084-EB4981C25F80}"/>
              </a:ext>
            </a:extLst>
          </p:cNvPr>
          <p:cNvSpPr/>
          <p:nvPr/>
        </p:nvSpPr>
        <p:spPr>
          <a:xfrm>
            <a:off x="298672" y="0"/>
            <a:ext cx="6832729" cy="683272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F566A357-FA21-4034-AD99-5CB57E7556F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10706217"/>
                  </p:ext>
                </p:extLst>
              </p:nvPr>
            </p:nvGraphicFramePr>
            <p:xfrm>
              <a:off x="585130" y="5693174"/>
              <a:ext cx="892971" cy="752714"/>
            </p:xfrm>
            <a:graphic>
              <a:graphicData uri="http://schemas.microsoft.com/office/powerpoint/2016/slidezoom">
                <pslz:sldZm>
                  <pslz:sldZmObj sldId="256" cId="3149699014">
                    <pslz:zmPr id="{57DD3B78-5012-4B5E-B609-DBD7CF42245D}" returnToParent="0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92971" cy="752714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innerShdw blurRad="114300">
                            <a:prstClr val="black"/>
                          </a:inn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Slide Zoom 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566A357-FA21-4034-AD99-5CB57E7556F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130" y="5693174"/>
                <a:ext cx="892971" cy="752714"/>
              </a:xfrm>
              <a:prstGeom prst="rect">
                <a:avLst/>
              </a:prstGeom>
              <a:ln w="3175">
                <a:noFill/>
              </a:ln>
              <a:effectLst>
                <a:innerShdw blurRad="114300">
                  <a:prstClr val="black"/>
                </a:innerShdw>
              </a:effectLst>
            </p:spPr>
          </p:pic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593654-8478-4A7C-BC66-E83574F22446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6791373" y="4806343"/>
            <a:ext cx="1187938" cy="58254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4" name="Slide Zoom 13">
                <a:extLst>
                  <a:ext uri="{FF2B5EF4-FFF2-40B4-BE49-F238E27FC236}">
                    <a16:creationId xmlns:a16="http://schemas.microsoft.com/office/drawing/2014/main" id="{7A5D9A16-8994-4E8B-9571-60F45523EFA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83646446"/>
                  </p:ext>
                </p:extLst>
              </p:nvPr>
            </p:nvGraphicFramePr>
            <p:xfrm>
              <a:off x="7979311" y="4331896"/>
              <a:ext cx="3627559" cy="2113992"/>
            </p:xfrm>
            <a:graphic>
              <a:graphicData uri="http://schemas.microsoft.com/office/powerpoint/2016/slidezoom">
                <pslz:sldZm>
                  <pslz:sldZmObj sldId="261" cId="3192389412">
                    <pslz:zmPr id="{ABD8C23A-D68B-4D2A-8EF0-FD9DD15691ED}" returnToParent="0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627559" cy="211399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4" name="Slide Zoom 13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7A5D9A16-8994-4E8B-9571-60F45523EF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9311" y="4331896"/>
                <a:ext cx="3627559" cy="211399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7EA1521-F67A-419F-9867-A08B5338CB28}"/>
              </a:ext>
            </a:extLst>
          </p:cNvPr>
          <p:cNvSpPr txBox="1"/>
          <p:nvPr/>
        </p:nvSpPr>
        <p:spPr>
          <a:xfrm>
            <a:off x="7513155" y="3910007"/>
            <a:ext cx="438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Video of Mt Fuji from Bullet Train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DEC13F-70C7-45FA-9384-CA685FD89869}"/>
              </a:ext>
            </a:extLst>
          </p:cNvPr>
          <p:cNvSpPr/>
          <p:nvPr/>
        </p:nvSpPr>
        <p:spPr>
          <a:xfrm>
            <a:off x="7807094" y="2797136"/>
            <a:ext cx="4380173" cy="131304"/>
          </a:xfrm>
          <a:prstGeom prst="rect">
            <a:avLst/>
          </a:prstGeom>
          <a:solidFill>
            <a:schemeClr val="accent1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E81BD4-EFF4-49C9-8871-BA948AB8D8CF}"/>
              </a:ext>
            </a:extLst>
          </p:cNvPr>
          <p:cNvSpPr/>
          <p:nvPr/>
        </p:nvSpPr>
        <p:spPr>
          <a:xfrm>
            <a:off x="7813226" y="634107"/>
            <a:ext cx="4378774" cy="2150448"/>
          </a:xfrm>
          <a:prstGeom prst="rect">
            <a:avLst/>
          </a:prstGeom>
          <a:solidFill>
            <a:schemeClr val="bg1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44FCDD-4AD5-4400-BA31-AE66D843ABF2}"/>
              </a:ext>
            </a:extLst>
          </p:cNvPr>
          <p:cNvSpPr txBox="1"/>
          <p:nvPr/>
        </p:nvSpPr>
        <p:spPr>
          <a:xfrm>
            <a:off x="9370315" y="747371"/>
            <a:ext cx="225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Mt Fuji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CF2A4C-769F-4350-A4B6-82B50658E2EC}"/>
              </a:ext>
            </a:extLst>
          </p:cNvPr>
          <p:cNvSpPr txBox="1"/>
          <p:nvPr/>
        </p:nvSpPr>
        <p:spPr>
          <a:xfrm>
            <a:off x="7979311" y="1167474"/>
            <a:ext cx="4142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Hovering over the metropolis of Tokyo, Mt Fuji is an icon of Japan.  This lone volcano is a haven for the natural vacation spots it produces just outside the hectic urban sprawl of the capital.</a:t>
            </a:r>
          </a:p>
        </p:txBody>
      </p:sp>
    </p:spTree>
    <p:extLst>
      <p:ext uri="{BB962C8B-B14F-4D97-AF65-F5344CB8AC3E}">
        <p14:creationId xmlns:p14="http://schemas.microsoft.com/office/powerpoint/2010/main" val="573034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FF8ADF0-9D79-496A-B2D5-EFB6F8FF2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  <p:pic>
        <p:nvPicPr>
          <p:cNvPr id="3" name="Online Media 2" title="Imposing Mt. Fuju filmed from Bullet Train.">
            <a:hlinkClick r:id="" action="ppaction://media"/>
            <a:extLst>
              <a:ext uri="{FF2B5EF4-FFF2-40B4-BE49-F238E27FC236}">
                <a16:creationId xmlns:a16="http://schemas.microsoft.com/office/drawing/2014/main" id="{AB3BB48F-3D76-4467-92C9-D3F1CDA98A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24495" y="379788"/>
            <a:ext cx="9895841" cy="5566410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850E4139-807A-4025-89E9-F3EA30028FA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1636646"/>
                  </p:ext>
                </p:extLst>
              </p:nvPr>
            </p:nvGraphicFramePr>
            <p:xfrm>
              <a:off x="281861" y="5854299"/>
              <a:ext cx="952577" cy="802958"/>
            </p:xfrm>
            <a:graphic>
              <a:graphicData uri="http://schemas.microsoft.com/office/powerpoint/2016/slidezoom">
                <pslz:sldZm>
                  <pslz:sldZmObj sldId="260" cId="573034203">
                    <pslz:zmPr id="{28AAD4DC-3D54-4441-A0B6-35A2AA875041}" returnToParent="0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52577" cy="802958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innerShdw blurRad="114300">
                            <a:prstClr val="black"/>
                          </a:inn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Slide Zoom 4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850E4139-807A-4025-89E9-F3EA30028F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861" y="5854299"/>
                <a:ext cx="952577" cy="802958"/>
              </a:xfrm>
              <a:prstGeom prst="rect">
                <a:avLst/>
              </a:prstGeom>
              <a:ln w="3175">
                <a:noFill/>
              </a:ln>
              <a:effectLst>
                <a:innerShdw blurRad="114300">
                  <a:prstClr val="black"/>
                </a:innerShdw>
              </a:effectLst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238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standing, man, store&#10;&#10;Description automatically generated">
            <a:extLst>
              <a:ext uri="{FF2B5EF4-FFF2-40B4-BE49-F238E27FC236}">
                <a16:creationId xmlns:a16="http://schemas.microsoft.com/office/drawing/2014/main" id="{DEDC0957-B3B8-4B19-8A9C-C7BF550B1F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6" b="298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2B2568A2-0B5C-4FCB-9B96-E8DD55CF0D7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55602353"/>
                  </p:ext>
                </p:extLst>
              </p:nvPr>
            </p:nvGraphicFramePr>
            <p:xfrm>
              <a:off x="424305" y="5778964"/>
              <a:ext cx="922023" cy="777203"/>
            </p:xfrm>
            <a:graphic>
              <a:graphicData uri="http://schemas.microsoft.com/office/powerpoint/2016/slidezoom">
                <pslz:sldZm>
                  <pslz:sldZmObj sldId="256" cId="3149699014">
                    <pslz:zmPr id="{4E91CBD5-B296-4066-82F4-A7D7ECE6836B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22023" cy="777203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innerShdw blurRad="114300">
                            <a:prstClr val="black"/>
                          </a:inn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Slide Zoom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2B2568A2-0B5C-4FCB-9B96-E8DD55CF0D7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305" y="5778964"/>
                <a:ext cx="922023" cy="777203"/>
              </a:xfrm>
              <a:prstGeom prst="rect">
                <a:avLst/>
              </a:prstGeom>
              <a:ln w="3175">
                <a:noFill/>
              </a:ln>
              <a:effectLst>
                <a:innerShdw blurRad="114300">
                  <a:prstClr val="black"/>
                </a:innerShdw>
              </a:effectLst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3D164267-C4A8-4E67-AD4B-4B78FCCBC622}"/>
              </a:ext>
            </a:extLst>
          </p:cNvPr>
          <p:cNvSpPr/>
          <p:nvPr/>
        </p:nvSpPr>
        <p:spPr>
          <a:xfrm>
            <a:off x="0" y="387415"/>
            <a:ext cx="6096000" cy="4351440"/>
          </a:xfrm>
          <a:prstGeom prst="rect">
            <a:avLst/>
          </a:prstGeom>
          <a:solidFill>
            <a:schemeClr val="bg1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5B11DC-818A-492E-80A1-765F4822D11D}"/>
              </a:ext>
            </a:extLst>
          </p:cNvPr>
          <p:cNvSpPr/>
          <p:nvPr/>
        </p:nvSpPr>
        <p:spPr>
          <a:xfrm flipV="1">
            <a:off x="0" y="4590381"/>
            <a:ext cx="6096000" cy="148474"/>
          </a:xfrm>
          <a:prstGeom prst="rect">
            <a:avLst/>
          </a:prstGeom>
          <a:solidFill>
            <a:schemeClr val="accent1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FC377B-2ADF-4493-8ED0-DA11F5487FE8}"/>
              </a:ext>
            </a:extLst>
          </p:cNvPr>
          <p:cNvSpPr txBox="1"/>
          <p:nvPr/>
        </p:nvSpPr>
        <p:spPr>
          <a:xfrm>
            <a:off x="-1" y="985157"/>
            <a:ext cx="5998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Osaka is a charming, relaxed city best known for its food, fun and nightlife—with some history and culture peeking through</a:t>
            </a:r>
          </a:p>
          <a:p>
            <a:r>
              <a:rPr lang="en-US" dirty="0">
                <a:solidFill>
                  <a:schemeClr val="bg1"/>
                </a:solidFill>
              </a:rPr>
              <a:t>    Osaka is only a short shinkansen ride from Tokyo, but has a very different personality to Japan's capital city. Hop off the bullet train into an area of exciting nightlife, delicious food and straight-talking, friendly locals. Along with plenty of shopping and modern attractions, Osaka also has a historical side, the highlight of which is Osaka Castle. The castle is a great place to discover more about Japanese history and to wander the beautiful grounds, especially during cherry blossom season in April when the </a:t>
            </a:r>
            <a:r>
              <a:rPr lang="en-US" dirty="0" err="1">
                <a:solidFill>
                  <a:schemeClr val="bg1"/>
                </a:solidFill>
              </a:rPr>
              <a:t>sakura</a:t>
            </a:r>
            <a:r>
              <a:rPr lang="en-US" dirty="0">
                <a:solidFill>
                  <a:schemeClr val="bg1"/>
                </a:solidFill>
              </a:rPr>
              <a:t> blooms and the weather is often at its best.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C67F28-2CB3-41D9-B1A1-30F6749572F3}"/>
              </a:ext>
            </a:extLst>
          </p:cNvPr>
          <p:cNvSpPr txBox="1"/>
          <p:nvPr/>
        </p:nvSpPr>
        <p:spPr>
          <a:xfrm>
            <a:off x="2100942" y="523492"/>
            <a:ext cx="2944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Osaka</a:t>
            </a:r>
          </a:p>
        </p:txBody>
      </p:sp>
    </p:spTree>
    <p:extLst>
      <p:ext uri="{BB962C8B-B14F-4D97-AF65-F5344CB8AC3E}">
        <p14:creationId xmlns:p14="http://schemas.microsoft.com/office/powerpoint/2010/main" val="1559756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386</Words>
  <Application>Microsoft Office PowerPoint</Application>
  <PresentationFormat>Widescreen</PresentationFormat>
  <Paragraphs>15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Watson</dc:creator>
  <cp:lastModifiedBy>Glen Watson</cp:lastModifiedBy>
  <cp:revision>2</cp:revision>
  <dcterms:created xsi:type="dcterms:W3CDTF">2020-03-22T07:18:17Z</dcterms:created>
  <dcterms:modified xsi:type="dcterms:W3CDTF">2020-03-22T07:29:49Z</dcterms:modified>
</cp:coreProperties>
</file>