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6" r:id="rId1"/>
  </p:sldMasterIdLst>
  <p:sldIdLst>
    <p:sldId id="256" r:id="rId2"/>
    <p:sldId id="257" r:id="rId3"/>
    <p:sldId id="258" r:id="rId4"/>
    <p:sldId id="259" r:id="rId5"/>
    <p:sldId id="260" r:id="rId6"/>
    <p:sldId id="261" r:id="rId7"/>
    <p:sldId id="265" r:id="rId8"/>
    <p:sldId id="262" r:id="rId9"/>
    <p:sldId id="263" r:id="rId10"/>
    <p:sldId id="264" r:id="rId11"/>
    <p:sldId id="266" r:id="rId12"/>
    <p:sldId id="267" r:id="rId13"/>
    <p:sldId id="268" r:id="rId14"/>
    <p:sldId id="270" r:id="rId15"/>
    <p:sldId id="269" r:id="rId16"/>
    <p:sldId id="271" r:id="rId17"/>
    <p:sldId id="272" r:id="rId18"/>
    <p:sldId id="273" r:id="rId19"/>
    <p:sldId id="276" r:id="rId20"/>
    <p:sldId id="274" r:id="rId21"/>
    <p:sldId id="275" r:id="rId22"/>
    <p:sldId id="277" r:id="rId23"/>
    <p:sldId id="278" r:id="rId24"/>
    <p:sldId id="297" r:id="rId25"/>
    <p:sldId id="279" r:id="rId26"/>
    <p:sldId id="280" r:id="rId27"/>
    <p:sldId id="281" r:id="rId28"/>
    <p:sldId id="282" r:id="rId29"/>
    <p:sldId id="283" r:id="rId30"/>
    <p:sldId id="284" r:id="rId31"/>
    <p:sldId id="285" r:id="rId32"/>
    <p:sldId id="287" r:id="rId33"/>
    <p:sldId id="286" r:id="rId34"/>
    <p:sldId id="289" r:id="rId35"/>
    <p:sldId id="288" r:id="rId36"/>
    <p:sldId id="290" r:id="rId37"/>
    <p:sldId id="291" r:id="rId38"/>
    <p:sldId id="292" r:id="rId39"/>
    <p:sldId id="293" r:id="rId40"/>
    <p:sldId id="294" r:id="rId41"/>
    <p:sldId id="295" r:id="rId42"/>
    <p:sldId id="296"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2" d="100"/>
          <a:sy n="112" d="100"/>
        </p:scale>
        <p:origin x="537"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EF3FFA7-0AAC-4BFE-94B8-51E8970C2A9E}"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2BBD8-2104-4786-9479-7BC2F1D0874C}" type="slidenum">
              <a:rPr lang="en-US" smtClean="0"/>
              <a:t>‹#›</a:t>
            </a:fld>
            <a:endParaRPr lang="en-US"/>
          </a:p>
        </p:txBody>
      </p:sp>
    </p:spTree>
    <p:extLst>
      <p:ext uri="{BB962C8B-B14F-4D97-AF65-F5344CB8AC3E}">
        <p14:creationId xmlns:p14="http://schemas.microsoft.com/office/powerpoint/2010/main" val="38788309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EF3FFA7-0AAC-4BFE-94B8-51E8970C2A9E}"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12BBD8-2104-4786-9479-7BC2F1D0874C}" type="slidenum">
              <a:rPr lang="en-US" smtClean="0"/>
              <a:t>‹#›</a:t>
            </a:fld>
            <a:endParaRPr lang="en-US"/>
          </a:p>
        </p:txBody>
      </p:sp>
    </p:spTree>
    <p:extLst>
      <p:ext uri="{BB962C8B-B14F-4D97-AF65-F5344CB8AC3E}">
        <p14:creationId xmlns:p14="http://schemas.microsoft.com/office/powerpoint/2010/main" val="4101544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F3FFA7-0AAC-4BFE-94B8-51E8970C2A9E}"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2BBD8-2104-4786-9479-7BC2F1D0874C}" type="slidenum">
              <a:rPr lang="en-US" smtClean="0"/>
              <a:t>‹#›</a:t>
            </a:fld>
            <a:endParaRPr lang="en-US"/>
          </a:p>
        </p:txBody>
      </p:sp>
    </p:spTree>
    <p:extLst>
      <p:ext uri="{BB962C8B-B14F-4D97-AF65-F5344CB8AC3E}">
        <p14:creationId xmlns:p14="http://schemas.microsoft.com/office/powerpoint/2010/main" val="1963778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5EF3FFA7-0AAC-4BFE-94B8-51E8970C2A9E}"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2BBD8-2104-4786-9479-7BC2F1D0874C}" type="slidenum">
              <a:rPr lang="en-US" smtClean="0"/>
              <a:t>‹#›</a:t>
            </a:fld>
            <a:endParaRPr lang="en-US"/>
          </a:p>
        </p:txBody>
      </p:sp>
    </p:spTree>
    <p:extLst>
      <p:ext uri="{BB962C8B-B14F-4D97-AF65-F5344CB8AC3E}">
        <p14:creationId xmlns:p14="http://schemas.microsoft.com/office/powerpoint/2010/main" val="225837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Edit Master text styles</a:t>
            </a:r>
          </a:p>
        </p:txBody>
      </p:sp>
      <p:sp>
        <p:nvSpPr>
          <p:cNvPr id="4" name="Date Placeholder 3"/>
          <p:cNvSpPr>
            <a:spLocks noGrp="1"/>
          </p:cNvSpPr>
          <p:nvPr>
            <p:ph type="dt" sz="half" idx="10"/>
          </p:nvPr>
        </p:nvSpPr>
        <p:spPr/>
        <p:txBody>
          <a:bodyPr/>
          <a:lstStyle/>
          <a:p>
            <a:fld id="{5EF3FFA7-0AAC-4BFE-94B8-51E8970C2A9E}"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2BBD8-2104-4786-9479-7BC2F1D0874C}" type="slidenum">
              <a:rPr lang="en-US" smtClean="0"/>
              <a:t>‹#›</a:t>
            </a:fld>
            <a:endParaRPr lang="en-US"/>
          </a:p>
        </p:txBody>
      </p:sp>
    </p:spTree>
    <p:extLst>
      <p:ext uri="{BB962C8B-B14F-4D97-AF65-F5344CB8AC3E}">
        <p14:creationId xmlns:p14="http://schemas.microsoft.com/office/powerpoint/2010/main" val="1390105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F3FFA7-0AAC-4BFE-94B8-51E8970C2A9E}"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2BBD8-2104-4786-9479-7BC2F1D0874C}" type="slidenum">
              <a:rPr lang="en-US" smtClean="0"/>
              <a:t>‹#›</a:t>
            </a:fld>
            <a:endParaRPr lang="en-US"/>
          </a:p>
        </p:txBody>
      </p:sp>
    </p:spTree>
    <p:extLst>
      <p:ext uri="{BB962C8B-B14F-4D97-AF65-F5344CB8AC3E}">
        <p14:creationId xmlns:p14="http://schemas.microsoft.com/office/powerpoint/2010/main" val="2443411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F3FFA7-0AAC-4BFE-94B8-51E8970C2A9E}"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2BBD8-2104-4786-9479-7BC2F1D0874C}" type="slidenum">
              <a:rPr lang="en-US" smtClean="0"/>
              <a:t>‹#›</a:t>
            </a:fld>
            <a:endParaRPr lang="en-US"/>
          </a:p>
        </p:txBody>
      </p:sp>
    </p:spTree>
    <p:extLst>
      <p:ext uri="{BB962C8B-B14F-4D97-AF65-F5344CB8AC3E}">
        <p14:creationId xmlns:p14="http://schemas.microsoft.com/office/powerpoint/2010/main" val="761612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F3FFA7-0AAC-4BFE-94B8-51E8970C2A9E}"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2BBD8-2104-4786-9479-7BC2F1D0874C}" type="slidenum">
              <a:rPr lang="en-US" smtClean="0"/>
              <a:t>‹#›</a:t>
            </a:fld>
            <a:endParaRPr lang="en-US"/>
          </a:p>
        </p:txBody>
      </p:sp>
    </p:spTree>
    <p:extLst>
      <p:ext uri="{BB962C8B-B14F-4D97-AF65-F5344CB8AC3E}">
        <p14:creationId xmlns:p14="http://schemas.microsoft.com/office/powerpoint/2010/main" val="4003570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F3FFA7-0AAC-4BFE-94B8-51E8970C2A9E}"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2BBD8-2104-4786-9479-7BC2F1D0874C}" type="slidenum">
              <a:rPr lang="en-US" smtClean="0"/>
              <a:t>‹#›</a:t>
            </a:fld>
            <a:endParaRPr lang="en-US"/>
          </a:p>
        </p:txBody>
      </p:sp>
    </p:spTree>
    <p:extLst>
      <p:ext uri="{BB962C8B-B14F-4D97-AF65-F5344CB8AC3E}">
        <p14:creationId xmlns:p14="http://schemas.microsoft.com/office/powerpoint/2010/main" val="832039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F3FFA7-0AAC-4BFE-94B8-51E8970C2A9E}"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2BBD8-2104-4786-9479-7BC2F1D0874C}" type="slidenum">
              <a:rPr lang="en-US" smtClean="0"/>
              <a:t>‹#›</a:t>
            </a:fld>
            <a:endParaRPr lang="en-US"/>
          </a:p>
        </p:txBody>
      </p:sp>
    </p:spTree>
    <p:extLst>
      <p:ext uri="{BB962C8B-B14F-4D97-AF65-F5344CB8AC3E}">
        <p14:creationId xmlns:p14="http://schemas.microsoft.com/office/powerpoint/2010/main" val="83469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EF3FFA7-0AAC-4BFE-94B8-51E8970C2A9E}" type="datetimeFigureOut">
              <a:rPr lang="en-US" smtClean="0"/>
              <a:t>5/1/2020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12BBD8-2104-4786-9479-7BC2F1D0874C}" type="slidenum">
              <a:rPr lang="en-US" smtClean="0"/>
              <a:t>‹#›</a:t>
            </a:fld>
            <a:endParaRPr lang="en-US"/>
          </a:p>
        </p:txBody>
      </p:sp>
    </p:spTree>
    <p:extLst>
      <p:ext uri="{BB962C8B-B14F-4D97-AF65-F5344CB8AC3E}">
        <p14:creationId xmlns:p14="http://schemas.microsoft.com/office/powerpoint/2010/main" val="3802072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F3FFA7-0AAC-4BFE-94B8-51E8970C2A9E}"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12BBD8-2104-4786-9479-7BC2F1D0874C}" type="slidenum">
              <a:rPr lang="en-US" smtClean="0"/>
              <a:t>‹#›</a:t>
            </a:fld>
            <a:endParaRPr lang="en-US"/>
          </a:p>
        </p:txBody>
      </p:sp>
    </p:spTree>
    <p:extLst>
      <p:ext uri="{BB962C8B-B14F-4D97-AF65-F5344CB8AC3E}">
        <p14:creationId xmlns:p14="http://schemas.microsoft.com/office/powerpoint/2010/main" val="1347642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F3FFA7-0AAC-4BFE-94B8-51E8970C2A9E}" type="datetimeFigureOut">
              <a:rPr lang="en-US" smtClean="0"/>
              <a:t>5/1/2020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12BBD8-2104-4786-9479-7BC2F1D0874C}" type="slidenum">
              <a:rPr lang="en-US" smtClean="0"/>
              <a:t>‹#›</a:t>
            </a:fld>
            <a:endParaRPr lang="en-US"/>
          </a:p>
        </p:txBody>
      </p:sp>
    </p:spTree>
    <p:extLst>
      <p:ext uri="{BB962C8B-B14F-4D97-AF65-F5344CB8AC3E}">
        <p14:creationId xmlns:p14="http://schemas.microsoft.com/office/powerpoint/2010/main" val="2192708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F3FFA7-0AAC-4BFE-94B8-51E8970C2A9E}" type="datetimeFigureOut">
              <a:rPr lang="en-US" smtClean="0"/>
              <a:t>5/1/2020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12BBD8-2104-4786-9479-7BC2F1D0874C}" type="slidenum">
              <a:rPr lang="en-US" smtClean="0"/>
              <a:t>‹#›</a:t>
            </a:fld>
            <a:endParaRPr lang="en-US"/>
          </a:p>
        </p:txBody>
      </p:sp>
    </p:spTree>
    <p:extLst>
      <p:ext uri="{BB962C8B-B14F-4D97-AF65-F5344CB8AC3E}">
        <p14:creationId xmlns:p14="http://schemas.microsoft.com/office/powerpoint/2010/main" val="3327553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F3FFA7-0AAC-4BFE-94B8-51E8970C2A9E}" type="datetimeFigureOut">
              <a:rPr lang="en-US" smtClean="0"/>
              <a:t>5/1/2020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12BBD8-2104-4786-9479-7BC2F1D0874C}" type="slidenum">
              <a:rPr lang="en-US" smtClean="0"/>
              <a:t>‹#›</a:t>
            </a:fld>
            <a:endParaRPr lang="en-US"/>
          </a:p>
        </p:txBody>
      </p:sp>
    </p:spTree>
    <p:extLst>
      <p:ext uri="{BB962C8B-B14F-4D97-AF65-F5344CB8AC3E}">
        <p14:creationId xmlns:p14="http://schemas.microsoft.com/office/powerpoint/2010/main" val="1070637201"/>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EF3FFA7-0AAC-4BFE-94B8-51E8970C2A9E}" type="datetimeFigureOut">
              <a:rPr lang="en-US" smtClean="0"/>
              <a:t>5/1/2020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12BBD8-2104-4786-9479-7BC2F1D0874C}" type="slidenum">
              <a:rPr lang="en-US" smtClean="0"/>
              <a:t>‹#›</a:t>
            </a:fld>
            <a:endParaRPr lang="en-US"/>
          </a:p>
        </p:txBody>
      </p:sp>
    </p:spTree>
    <p:extLst>
      <p:ext uri="{BB962C8B-B14F-4D97-AF65-F5344CB8AC3E}">
        <p14:creationId xmlns:p14="http://schemas.microsoft.com/office/powerpoint/2010/main" val="5267977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399212" y="5883275"/>
            <a:ext cx="914400" cy="365125"/>
          </a:xfrm>
        </p:spPr>
        <p:txBody>
          <a:bodyPr/>
          <a:lstStyle/>
          <a:p>
            <a:fld id="{5EF3FFA7-0AAC-4BFE-94B8-51E8970C2A9E}" type="datetimeFigureOut">
              <a:rPr lang="en-US" smtClean="0"/>
              <a:t>5/1/2020</a:t>
            </a:fld>
            <a:endParaRPr lang="en-US"/>
          </a:p>
        </p:txBody>
      </p:sp>
      <p:sp>
        <p:nvSpPr>
          <p:cNvPr id="6" name="Footer Placeholder 5"/>
          <p:cNvSpPr>
            <a:spLocks noGrp="1"/>
          </p:cNvSpPr>
          <p:nvPr>
            <p:ph type="ftr" sz="quarter" idx="11"/>
          </p:nvPr>
        </p:nvSpPr>
        <p:spPr>
          <a:xfrm>
            <a:off x="1141412" y="5883275"/>
            <a:ext cx="5105400" cy="365125"/>
          </a:xfrm>
        </p:spPr>
        <p:txBody>
          <a:bodyPr/>
          <a:lstStyle/>
          <a:p>
            <a:endParaRPr lang="en-US"/>
          </a:p>
        </p:txBody>
      </p:sp>
      <p:sp>
        <p:nvSpPr>
          <p:cNvPr id="7" name="Slide Number Placeholder 6"/>
          <p:cNvSpPr>
            <a:spLocks noGrp="1"/>
          </p:cNvSpPr>
          <p:nvPr>
            <p:ph type="sldNum" sz="quarter" idx="12"/>
          </p:nvPr>
        </p:nvSpPr>
        <p:spPr>
          <a:xfrm>
            <a:off x="10742612" y="5883275"/>
            <a:ext cx="322567" cy="365125"/>
          </a:xfrm>
        </p:spPr>
        <p:txBody>
          <a:bodyPr/>
          <a:lstStyle/>
          <a:p>
            <a:fld id="{2C12BBD8-2104-4786-9479-7BC2F1D0874C}" type="slidenum">
              <a:rPr lang="en-US" smtClean="0"/>
              <a:t>‹#›</a:t>
            </a:fld>
            <a:endParaRPr lang="en-US"/>
          </a:p>
        </p:txBody>
      </p:sp>
    </p:spTree>
    <p:extLst>
      <p:ext uri="{BB962C8B-B14F-4D97-AF65-F5344CB8AC3E}">
        <p14:creationId xmlns:p14="http://schemas.microsoft.com/office/powerpoint/2010/main" val="3205237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5EF3FFA7-0AAC-4BFE-94B8-51E8970C2A9E}" type="datetimeFigureOut">
              <a:rPr lang="en-US" smtClean="0"/>
              <a:t>5/1/2020</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2C12BBD8-2104-4786-9479-7BC2F1D0874C}" type="slidenum">
              <a:rPr lang="en-US" smtClean="0"/>
              <a:t>‹#›</a:t>
            </a:fld>
            <a:endParaRPr lang="en-US"/>
          </a:p>
        </p:txBody>
      </p:sp>
    </p:spTree>
    <p:extLst>
      <p:ext uri="{BB962C8B-B14F-4D97-AF65-F5344CB8AC3E}">
        <p14:creationId xmlns:p14="http://schemas.microsoft.com/office/powerpoint/2010/main" val="2754102787"/>
      </p:ext>
    </p:extLst>
  </p:cSld>
  <p:clrMap bg1="dk1" tx1="lt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0ahUKEwiA8d3xtcfWAhWILyYKHcInBF0QjRwIBw&amp;url=https%3A%2F%2Fwww.bungenorthamerica.com%2Fproducts%2Fcategories%2F8-animal-feed-ingredients&amp;psig=AFQjCNH0FJJVY1A50YcJU-TeI6Mg8u-rmw&amp;ust=1506672302615927"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image" Target="../media/image43.tmp"/><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6.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7362C-A9EC-409E-97EF-35EB034D6E6C}"/>
              </a:ext>
            </a:extLst>
          </p:cNvPr>
          <p:cNvSpPr>
            <a:spLocks noGrp="1"/>
          </p:cNvSpPr>
          <p:nvPr>
            <p:ph type="ctrTitle"/>
          </p:nvPr>
        </p:nvSpPr>
        <p:spPr/>
        <p:txBody>
          <a:bodyPr/>
          <a:lstStyle/>
          <a:p>
            <a:r>
              <a:rPr lang="en-US" dirty="0"/>
              <a:t>Product Quality</a:t>
            </a:r>
          </a:p>
        </p:txBody>
      </p:sp>
    </p:spTree>
    <p:extLst>
      <p:ext uri="{BB962C8B-B14F-4D97-AF65-F5344CB8AC3E}">
        <p14:creationId xmlns:p14="http://schemas.microsoft.com/office/powerpoint/2010/main" val="2563095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F4D58-F985-4857-8135-10FD7055FB26}"/>
              </a:ext>
            </a:extLst>
          </p:cNvPr>
          <p:cNvSpPr>
            <a:spLocks noGrp="1"/>
          </p:cNvSpPr>
          <p:nvPr>
            <p:ph type="title"/>
          </p:nvPr>
        </p:nvSpPr>
        <p:spPr>
          <a:xfrm>
            <a:off x="1255713" y="581025"/>
            <a:ext cx="9905998" cy="1905000"/>
          </a:xfrm>
        </p:spPr>
        <p:txBody>
          <a:bodyPr/>
          <a:lstStyle/>
          <a:p>
            <a:r>
              <a:rPr lang="en-US" dirty="0"/>
              <a:t>More durable</a:t>
            </a:r>
          </a:p>
        </p:txBody>
      </p:sp>
      <p:pic>
        <p:nvPicPr>
          <p:cNvPr id="14" name="Content Placeholder 13" descr="Screen Clipping">
            <a:extLst>
              <a:ext uri="{FF2B5EF4-FFF2-40B4-BE49-F238E27FC236}">
                <a16:creationId xmlns:a16="http://schemas.microsoft.com/office/drawing/2014/main" id="{9E704B59-8E04-4ACB-80BC-C709B95935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1413" y="2324100"/>
            <a:ext cx="5691364" cy="2105025"/>
          </a:xfrm>
        </p:spPr>
      </p:pic>
      <p:sp>
        <p:nvSpPr>
          <p:cNvPr id="15" name="TextBox 14">
            <a:extLst>
              <a:ext uri="{FF2B5EF4-FFF2-40B4-BE49-F238E27FC236}">
                <a16:creationId xmlns:a16="http://schemas.microsoft.com/office/drawing/2014/main" id="{531CF751-A678-4740-A458-4BD45E273B59}"/>
              </a:ext>
            </a:extLst>
          </p:cNvPr>
          <p:cNvSpPr txBox="1"/>
          <p:nvPr/>
        </p:nvSpPr>
        <p:spPr>
          <a:xfrm>
            <a:off x="7486650" y="3376612"/>
            <a:ext cx="4124325" cy="369332"/>
          </a:xfrm>
          <a:prstGeom prst="rect">
            <a:avLst/>
          </a:prstGeom>
          <a:noFill/>
        </p:spPr>
        <p:txBody>
          <a:bodyPr wrap="square" rtlCol="0">
            <a:spAutoFit/>
          </a:bodyPr>
          <a:lstStyle/>
          <a:p>
            <a:r>
              <a:rPr lang="en-US" dirty="0"/>
              <a:t>Samsung Galaxy S8?</a:t>
            </a:r>
          </a:p>
        </p:txBody>
      </p:sp>
    </p:spTree>
    <p:extLst>
      <p:ext uri="{BB962C8B-B14F-4D97-AF65-F5344CB8AC3E}">
        <p14:creationId xmlns:p14="http://schemas.microsoft.com/office/powerpoint/2010/main" val="863146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B9494-2131-46F6-8017-CDACB98A4605}"/>
              </a:ext>
            </a:extLst>
          </p:cNvPr>
          <p:cNvSpPr>
            <a:spLocks noGrp="1"/>
          </p:cNvSpPr>
          <p:nvPr>
            <p:ph type="title"/>
          </p:nvPr>
        </p:nvSpPr>
        <p:spPr/>
        <p:txBody>
          <a:bodyPr/>
          <a:lstStyle/>
          <a:p>
            <a:r>
              <a:rPr lang="en-US" dirty="0"/>
              <a:t>Better Security</a:t>
            </a:r>
          </a:p>
        </p:txBody>
      </p:sp>
      <p:pic>
        <p:nvPicPr>
          <p:cNvPr id="5" name="Picture 4" descr="Screen Clipping">
            <a:extLst>
              <a:ext uri="{FF2B5EF4-FFF2-40B4-BE49-F238E27FC236}">
                <a16:creationId xmlns:a16="http://schemas.microsoft.com/office/drawing/2014/main" id="{55A2904D-A876-47A1-B795-FDEEAB0DB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62" y="2683947"/>
            <a:ext cx="5243178" cy="2307153"/>
          </a:xfrm>
          <a:prstGeom prst="rect">
            <a:avLst/>
          </a:prstGeom>
        </p:spPr>
      </p:pic>
      <p:pic>
        <p:nvPicPr>
          <p:cNvPr id="7" name="Picture 6" descr="Screen Clipping">
            <a:extLst>
              <a:ext uri="{FF2B5EF4-FFF2-40B4-BE49-F238E27FC236}">
                <a16:creationId xmlns:a16="http://schemas.microsoft.com/office/drawing/2014/main" id="{52D265E5-911F-4AD2-B109-1E5C2CC06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5156" y="2649828"/>
            <a:ext cx="4080944" cy="2341271"/>
          </a:xfrm>
          <a:prstGeom prst="rect">
            <a:avLst/>
          </a:prstGeom>
        </p:spPr>
      </p:pic>
      <p:sp>
        <p:nvSpPr>
          <p:cNvPr id="8" name="TextBox 7">
            <a:extLst>
              <a:ext uri="{FF2B5EF4-FFF2-40B4-BE49-F238E27FC236}">
                <a16:creationId xmlns:a16="http://schemas.microsoft.com/office/drawing/2014/main" id="{D6034B37-65C4-4281-9A7A-239AB6790273}"/>
              </a:ext>
            </a:extLst>
          </p:cNvPr>
          <p:cNvSpPr txBox="1"/>
          <p:nvPr/>
        </p:nvSpPr>
        <p:spPr>
          <a:xfrm>
            <a:off x="2512865" y="5457825"/>
            <a:ext cx="6838950" cy="369332"/>
          </a:xfrm>
          <a:prstGeom prst="rect">
            <a:avLst/>
          </a:prstGeom>
          <a:noFill/>
        </p:spPr>
        <p:txBody>
          <a:bodyPr wrap="square" rtlCol="0">
            <a:spAutoFit/>
          </a:bodyPr>
          <a:lstStyle/>
          <a:p>
            <a:r>
              <a:rPr lang="en-US" dirty="0"/>
              <a:t>But how secure is your information on the network/cloud?</a:t>
            </a:r>
          </a:p>
        </p:txBody>
      </p:sp>
    </p:spTree>
    <p:extLst>
      <p:ext uri="{BB962C8B-B14F-4D97-AF65-F5344CB8AC3E}">
        <p14:creationId xmlns:p14="http://schemas.microsoft.com/office/powerpoint/2010/main" val="92496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F4ACE-88C8-4EFD-A54B-C010F1E3AF73}"/>
              </a:ext>
            </a:extLst>
          </p:cNvPr>
          <p:cNvSpPr>
            <a:spLocks noGrp="1"/>
          </p:cNvSpPr>
          <p:nvPr>
            <p:ph type="title"/>
          </p:nvPr>
        </p:nvSpPr>
        <p:spPr>
          <a:xfrm>
            <a:off x="2091324" y="1248793"/>
            <a:ext cx="9905998" cy="1905000"/>
          </a:xfrm>
        </p:spPr>
        <p:txBody>
          <a:bodyPr/>
          <a:lstStyle/>
          <a:p>
            <a:r>
              <a:rPr lang="en-US" dirty="0"/>
              <a:t>Pop-up tent Quality</a:t>
            </a:r>
          </a:p>
        </p:txBody>
      </p:sp>
    </p:spTree>
    <p:extLst>
      <p:ext uri="{BB962C8B-B14F-4D97-AF65-F5344CB8AC3E}">
        <p14:creationId xmlns:p14="http://schemas.microsoft.com/office/powerpoint/2010/main" val="109299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CF479-3A2A-4B53-983C-6C79F5AD868F}"/>
              </a:ext>
            </a:extLst>
          </p:cNvPr>
          <p:cNvSpPr>
            <a:spLocks noGrp="1"/>
          </p:cNvSpPr>
          <p:nvPr>
            <p:ph type="title"/>
          </p:nvPr>
        </p:nvSpPr>
        <p:spPr/>
        <p:txBody>
          <a:bodyPr/>
          <a:lstStyle/>
          <a:p>
            <a:r>
              <a:rPr lang="en-US" dirty="0"/>
              <a:t>What is a pop-up tent?</a:t>
            </a:r>
          </a:p>
        </p:txBody>
      </p:sp>
      <p:sp>
        <p:nvSpPr>
          <p:cNvPr id="3" name="Content Placeholder 2">
            <a:extLst>
              <a:ext uri="{FF2B5EF4-FFF2-40B4-BE49-F238E27FC236}">
                <a16:creationId xmlns:a16="http://schemas.microsoft.com/office/drawing/2014/main" id="{75676C52-790C-41AA-8781-5373D6EE1046}"/>
              </a:ext>
            </a:extLst>
          </p:cNvPr>
          <p:cNvSpPr>
            <a:spLocks noGrp="1"/>
          </p:cNvSpPr>
          <p:nvPr>
            <p:ph idx="1"/>
          </p:nvPr>
        </p:nvSpPr>
        <p:spPr>
          <a:xfrm>
            <a:off x="1318966" y="1211061"/>
            <a:ext cx="9905998" cy="3124201"/>
          </a:xfrm>
        </p:spPr>
        <p:txBody>
          <a:bodyPr/>
          <a:lstStyle/>
          <a:p>
            <a:r>
              <a:rPr lang="en-US" dirty="0"/>
              <a:t>A tent that can be assemble and used in less than a couple minutes</a:t>
            </a:r>
          </a:p>
        </p:txBody>
      </p:sp>
      <p:pic>
        <p:nvPicPr>
          <p:cNvPr id="6" name="Picture 5">
            <a:extLst>
              <a:ext uri="{FF2B5EF4-FFF2-40B4-BE49-F238E27FC236}">
                <a16:creationId xmlns:a16="http://schemas.microsoft.com/office/drawing/2014/main" id="{565B44D4-50BA-47DA-A05A-EC815B6EC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175" y="3306561"/>
            <a:ext cx="2686050" cy="2686050"/>
          </a:xfrm>
          <a:prstGeom prst="rect">
            <a:avLst/>
          </a:prstGeom>
        </p:spPr>
      </p:pic>
    </p:spTree>
    <p:extLst>
      <p:ext uri="{BB962C8B-B14F-4D97-AF65-F5344CB8AC3E}">
        <p14:creationId xmlns:p14="http://schemas.microsoft.com/office/powerpoint/2010/main" val="2686354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B0972-68F6-444F-B3FA-5DED8D20E2EC}"/>
              </a:ext>
            </a:extLst>
          </p:cNvPr>
          <p:cNvSpPr>
            <a:spLocks noGrp="1"/>
          </p:cNvSpPr>
          <p:nvPr>
            <p:ph type="title"/>
          </p:nvPr>
        </p:nvSpPr>
        <p:spPr/>
        <p:txBody>
          <a:bodyPr/>
          <a:lstStyle/>
          <a:p>
            <a:r>
              <a:rPr lang="en-US" dirty="0"/>
              <a:t>Durability and function</a:t>
            </a:r>
          </a:p>
        </p:txBody>
      </p:sp>
      <p:pic>
        <p:nvPicPr>
          <p:cNvPr id="5" name="Picture 4">
            <a:extLst>
              <a:ext uri="{FF2B5EF4-FFF2-40B4-BE49-F238E27FC236}">
                <a16:creationId xmlns:a16="http://schemas.microsoft.com/office/drawing/2014/main" id="{F9CF205A-0DC3-4DBB-9765-953217E42A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2837" y="2090737"/>
            <a:ext cx="4624388" cy="4624388"/>
          </a:xfrm>
          <a:prstGeom prst="rect">
            <a:avLst/>
          </a:prstGeom>
        </p:spPr>
      </p:pic>
    </p:spTree>
    <p:extLst>
      <p:ext uri="{BB962C8B-B14F-4D97-AF65-F5344CB8AC3E}">
        <p14:creationId xmlns:p14="http://schemas.microsoft.com/office/powerpoint/2010/main" val="489223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2E55C-E7C3-409C-9474-91AE0077390F}"/>
              </a:ext>
            </a:extLst>
          </p:cNvPr>
          <p:cNvSpPr>
            <a:spLocks noGrp="1"/>
          </p:cNvSpPr>
          <p:nvPr>
            <p:ph type="title"/>
          </p:nvPr>
        </p:nvSpPr>
        <p:spPr/>
        <p:txBody>
          <a:bodyPr/>
          <a:lstStyle/>
          <a:p>
            <a:r>
              <a:rPr lang="en-US" dirty="0"/>
              <a:t>Materials</a:t>
            </a:r>
          </a:p>
        </p:txBody>
      </p:sp>
      <p:pic>
        <p:nvPicPr>
          <p:cNvPr id="5" name="Picture 4">
            <a:extLst>
              <a:ext uri="{FF2B5EF4-FFF2-40B4-BE49-F238E27FC236}">
                <a16:creationId xmlns:a16="http://schemas.microsoft.com/office/drawing/2014/main" id="{F4B4E137-68C0-435E-8488-F8B368BC77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6412" y="3383409"/>
            <a:ext cx="4611688" cy="3084066"/>
          </a:xfrm>
          <a:prstGeom prst="rect">
            <a:avLst/>
          </a:prstGeom>
        </p:spPr>
      </p:pic>
      <p:sp>
        <p:nvSpPr>
          <p:cNvPr id="6" name="TextBox 5">
            <a:extLst>
              <a:ext uri="{FF2B5EF4-FFF2-40B4-BE49-F238E27FC236}">
                <a16:creationId xmlns:a16="http://schemas.microsoft.com/office/drawing/2014/main" id="{380FBDCF-AAAD-4D15-9DCE-EF2CB66946D4}"/>
              </a:ext>
            </a:extLst>
          </p:cNvPr>
          <p:cNvSpPr txBox="1"/>
          <p:nvPr/>
        </p:nvSpPr>
        <p:spPr>
          <a:xfrm>
            <a:off x="2343150" y="2590800"/>
            <a:ext cx="6924675" cy="369332"/>
          </a:xfrm>
          <a:prstGeom prst="rect">
            <a:avLst/>
          </a:prstGeom>
          <a:noFill/>
        </p:spPr>
        <p:txBody>
          <a:bodyPr wrap="square" rtlCol="0">
            <a:spAutoFit/>
          </a:bodyPr>
          <a:lstStyle/>
          <a:p>
            <a:r>
              <a:rPr lang="en-US" dirty="0"/>
              <a:t>Usually made from layers of polyester and mesh.</a:t>
            </a:r>
          </a:p>
        </p:txBody>
      </p:sp>
    </p:spTree>
    <p:extLst>
      <p:ext uri="{BB962C8B-B14F-4D97-AF65-F5344CB8AC3E}">
        <p14:creationId xmlns:p14="http://schemas.microsoft.com/office/powerpoint/2010/main" val="371979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3F4BC-906D-4E01-BA44-E1FF04034307}"/>
              </a:ext>
            </a:extLst>
          </p:cNvPr>
          <p:cNvSpPr>
            <a:spLocks noGrp="1"/>
          </p:cNvSpPr>
          <p:nvPr>
            <p:ph type="title"/>
          </p:nvPr>
        </p:nvSpPr>
        <p:spPr/>
        <p:txBody>
          <a:bodyPr/>
          <a:lstStyle/>
          <a:p>
            <a:r>
              <a:rPr lang="en-US" dirty="0"/>
              <a:t>Stitching and seams</a:t>
            </a:r>
          </a:p>
        </p:txBody>
      </p:sp>
      <p:pic>
        <p:nvPicPr>
          <p:cNvPr id="5" name="Picture 4">
            <a:extLst>
              <a:ext uri="{FF2B5EF4-FFF2-40B4-BE49-F238E27FC236}">
                <a16:creationId xmlns:a16="http://schemas.microsoft.com/office/drawing/2014/main" id="{EC92DF27-7ED2-4F0B-8D0B-853882E0F6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412" y="2443162"/>
            <a:ext cx="7620000" cy="3000375"/>
          </a:xfrm>
          <a:prstGeom prst="rect">
            <a:avLst/>
          </a:prstGeom>
        </p:spPr>
      </p:pic>
    </p:spTree>
    <p:extLst>
      <p:ext uri="{BB962C8B-B14F-4D97-AF65-F5344CB8AC3E}">
        <p14:creationId xmlns:p14="http://schemas.microsoft.com/office/powerpoint/2010/main" val="2790884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65410-A018-4FD8-B501-A44F72DDC2C7}"/>
              </a:ext>
            </a:extLst>
          </p:cNvPr>
          <p:cNvSpPr>
            <a:spLocks noGrp="1"/>
          </p:cNvSpPr>
          <p:nvPr>
            <p:ph type="title"/>
          </p:nvPr>
        </p:nvSpPr>
        <p:spPr/>
        <p:txBody>
          <a:bodyPr/>
          <a:lstStyle/>
          <a:p>
            <a:r>
              <a:rPr lang="en-US" dirty="0"/>
              <a:t>Ratings</a:t>
            </a:r>
          </a:p>
        </p:txBody>
      </p:sp>
      <p:sp>
        <p:nvSpPr>
          <p:cNvPr id="4" name="TextBox 3">
            <a:extLst>
              <a:ext uri="{FF2B5EF4-FFF2-40B4-BE49-F238E27FC236}">
                <a16:creationId xmlns:a16="http://schemas.microsoft.com/office/drawing/2014/main" id="{DF9A8ABF-8CD2-45B4-9835-CBF4F0737033}"/>
              </a:ext>
            </a:extLst>
          </p:cNvPr>
          <p:cNvSpPr txBox="1"/>
          <p:nvPr/>
        </p:nvSpPr>
        <p:spPr>
          <a:xfrm>
            <a:off x="1242874" y="2329934"/>
            <a:ext cx="3426781" cy="369332"/>
          </a:xfrm>
          <a:prstGeom prst="rect">
            <a:avLst/>
          </a:prstGeom>
          <a:noFill/>
        </p:spPr>
        <p:txBody>
          <a:bodyPr wrap="square" rtlCol="0">
            <a:spAutoFit/>
          </a:bodyPr>
          <a:lstStyle/>
          <a:p>
            <a:r>
              <a:rPr lang="en-US" dirty="0"/>
              <a:t>3 Seasons</a:t>
            </a:r>
          </a:p>
        </p:txBody>
      </p:sp>
      <p:sp>
        <p:nvSpPr>
          <p:cNvPr id="5" name="TextBox 4">
            <a:extLst>
              <a:ext uri="{FF2B5EF4-FFF2-40B4-BE49-F238E27FC236}">
                <a16:creationId xmlns:a16="http://schemas.microsoft.com/office/drawing/2014/main" id="{7F6224F3-3194-4BEC-9777-C534CB73E412}"/>
              </a:ext>
            </a:extLst>
          </p:cNvPr>
          <p:cNvSpPr txBox="1"/>
          <p:nvPr/>
        </p:nvSpPr>
        <p:spPr>
          <a:xfrm>
            <a:off x="5202313" y="2329934"/>
            <a:ext cx="3426781" cy="369332"/>
          </a:xfrm>
          <a:prstGeom prst="rect">
            <a:avLst/>
          </a:prstGeom>
          <a:noFill/>
        </p:spPr>
        <p:txBody>
          <a:bodyPr wrap="square" rtlCol="0">
            <a:spAutoFit/>
          </a:bodyPr>
          <a:lstStyle/>
          <a:p>
            <a:r>
              <a:rPr lang="en-US" dirty="0"/>
              <a:t>4 Seasons</a:t>
            </a:r>
          </a:p>
        </p:txBody>
      </p:sp>
      <p:sp>
        <p:nvSpPr>
          <p:cNvPr id="6" name="TextBox 5">
            <a:extLst>
              <a:ext uri="{FF2B5EF4-FFF2-40B4-BE49-F238E27FC236}">
                <a16:creationId xmlns:a16="http://schemas.microsoft.com/office/drawing/2014/main" id="{920E67AF-04AA-4B1A-89BF-CC26AE26DFBB}"/>
              </a:ext>
            </a:extLst>
          </p:cNvPr>
          <p:cNvSpPr txBox="1"/>
          <p:nvPr/>
        </p:nvSpPr>
        <p:spPr>
          <a:xfrm>
            <a:off x="9067244" y="2329934"/>
            <a:ext cx="3426781" cy="369332"/>
          </a:xfrm>
          <a:prstGeom prst="rect">
            <a:avLst/>
          </a:prstGeom>
          <a:noFill/>
        </p:spPr>
        <p:txBody>
          <a:bodyPr wrap="square" rtlCol="0">
            <a:spAutoFit/>
          </a:bodyPr>
          <a:lstStyle/>
          <a:p>
            <a:r>
              <a:rPr lang="en-US" dirty="0"/>
              <a:t>5 Seasons</a:t>
            </a:r>
          </a:p>
        </p:txBody>
      </p:sp>
      <p:pic>
        <p:nvPicPr>
          <p:cNvPr id="8" name="Picture 7">
            <a:extLst>
              <a:ext uri="{FF2B5EF4-FFF2-40B4-BE49-F238E27FC236}">
                <a16:creationId xmlns:a16="http://schemas.microsoft.com/office/drawing/2014/main" id="{6A65CFF4-F0FD-4C0A-86F3-DC34B11C6F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775" y="3010972"/>
            <a:ext cx="3219450" cy="2146300"/>
          </a:xfrm>
          <a:prstGeom prst="rect">
            <a:avLst/>
          </a:prstGeom>
        </p:spPr>
      </p:pic>
      <p:pic>
        <p:nvPicPr>
          <p:cNvPr id="10" name="Picture 9">
            <a:extLst>
              <a:ext uri="{FF2B5EF4-FFF2-40B4-BE49-F238E27FC236}">
                <a16:creationId xmlns:a16="http://schemas.microsoft.com/office/drawing/2014/main" id="{B86C55E2-C3DD-476E-A279-E723CC769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36404" y="3010971"/>
            <a:ext cx="3148974" cy="2095499"/>
          </a:xfrm>
          <a:prstGeom prst="rect">
            <a:avLst/>
          </a:prstGeom>
        </p:spPr>
      </p:pic>
      <p:pic>
        <p:nvPicPr>
          <p:cNvPr id="14" name="Picture 13">
            <a:extLst>
              <a:ext uri="{FF2B5EF4-FFF2-40B4-BE49-F238E27FC236}">
                <a16:creationId xmlns:a16="http://schemas.microsoft.com/office/drawing/2014/main" id="{B28227E3-C7A2-4112-9947-817803689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1476" y="3010971"/>
            <a:ext cx="3492498" cy="2095499"/>
          </a:xfrm>
          <a:prstGeom prst="rect">
            <a:avLst/>
          </a:prstGeom>
        </p:spPr>
      </p:pic>
    </p:spTree>
    <p:extLst>
      <p:ext uri="{BB962C8B-B14F-4D97-AF65-F5344CB8AC3E}">
        <p14:creationId xmlns:p14="http://schemas.microsoft.com/office/powerpoint/2010/main" val="143176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6349-C3C7-4931-9E52-86A2B4AFB4BE}"/>
              </a:ext>
            </a:extLst>
          </p:cNvPr>
          <p:cNvSpPr>
            <a:spLocks noGrp="1"/>
          </p:cNvSpPr>
          <p:nvPr>
            <p:ph type="title"/>
          </p:nvPr>
        </p:nvSpPr>
        <p:spPr>
          <a:xfrm>
            <a:off x="1354477" y="1124505"/>
            <a:ext cx="9905998" cy="1905000"/>
          </a:xfrm>
        </p:spPr>
        <p:txBody>
          <a:bodyPr/>
          <a:lstStyle/>
          <a:p>
            <a:r>
              <a:rPr lang="en-US" dirty="0"/>
              <a:t>Athletic Wear Quality</a:t>
            </a:r>
          </a:p>
        </p:txBody>
      </p:sp>
    </p:spTree>
    <p:extLst>
      <p:ext uri="{BB962C8B-B14F-4D97-AF65-F5344CB8AC3E}">
        <p14:creationId xmlns:p14="http://schemas.microsoft.com/office/powerpoint/2010/main" val="5419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50431-D3CF-4889-979C-E40085F9D5A5}"/>
              </a:ext>
            </a:extLst>
          </p:cNvPr>
          <p:cNvSpPr>
            <a:spLocks noGrp="1"/>
          </p:cNvSpPr>
          <p:nvPr>
            <p:ph type="title"/>
          </p:nvPr>
        </p:nvSpPr>
        <p:spPr/>
        <p:txBody>
          <a:bodyPr/>
          <a:lstStyle/>
          <a:p>
            <a:r>
              <a:rPr lang="en-US" dirty="0"/>
              <a:t>Aesthetic appeal and comfort</a:t>
            </a:r>
          </a:p>
        </p:txBody>
      </p:sp>
      <p:pic>
        <p:nvPicPr>
          <p:cNvPr id="5" name="Picture 4">
            <a:extLst>
              <a:ext uri="{FF2B5EF4-FFF2-40B4-BE49-F238E27FC236}">
                <a16:creationId xmlns:a16="http://schemas.microsoft.com/office/drawing/2014/main" id="{7760224B-1718-4207-8B87-EE01BBC7D6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276" y="2029701"/>
            <a:ext cx="1606649" cy="4494924"/>
          </a:xfrm>
          <a:prstGeom prst="rect">
            <a:avLst/>
          </a:prstGeom>
        </p:spPr>
      </p:pic>
    </p:spTree>
    <p:extLst>
      <p:ext uri="{BB962C8B-B14F-4D97-AF65-F5344CB8AC3E}">
        <p14:creationId xmlns:p14="http://schemas.microsoft.com/office/powerpoint/2010/main" val="475298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C432D2C-B33E-46A8-93BB-B1B1AA71F002}"/>
              </a:ext>
            </a:extLst>
          </p:cNvPr>
          <p:cNvSpPr>
            <a:spLocks noGrp="1"/>
          </p:cNvSpPr>
          <p:nvPr>
            <p:ph idx="1"/>
          </p:nvPr>
        </p:nvSpPr>
        <p:spPr>
          <a:xfrm>
            <a:off x="1176924" y="1868008"/>
            <a:ext cx="9905998" cy="3124201"/>
          </a:xfrm>
        </p:spPr>
        <p:txBody>
          <a:bodyPr>
            <a:noAutofit/>
          </a:bodyPr>
          <a:lstStyle/>
          <a:p>
            <a:r>
              <a:rPr lang="en-US" sz="2800" dirty="0"/>
              <a:t>Quality is an important product objective, but quality can mean different things for different products, such as durability, precision, aesthetic appeal, and so on.  What does quality mean for the following Products?</a:t>
            </a:r>
          </a:p>
          <a:p>
            <a:pPr marL="800100" lvl="1" indent="-342900">
              <a:buAutoNum type="alphaUcPeriod"/>
            </a:pPr>
            <a:r>
              <a:rPr lang="en-US" sz="2800" dirty="0"/>
              <a:t>Smart phone</a:t>
            </a:r>
          </a:p>
          <a:p>
            <a:pPr marL="800100" lvl="1" indent="-342900">
              <a:buAutoNum type="alphaUcPeriod"/>
            </a:pPr>
            <a:r>
              <a:rPr lang="en-US" sz="2800" dirty="0"/>
              <a:t>Pop-up tent</a:t>
            </a:r>
          </a:p>
          <a:p>
            <a:pPr marL="800100" lvl="1" indent="-342900">
              <a:buAutoNum type="alphaUcPeriod"/>
            </a:pPr>
            <a:r>
              <a:rPr lang="en-US" sz="2800" dirty="0"/>
              <a:t>Athletic Gear</a:t>
            </a:r>
          </a:p>
          <a:p>
            <a:pPr marL="800100" lvl="1" indent="-342900">
              <a:buAutoNum type="alphaUcPeriod"/>
            </a:pPr>
            <a:r>
              <a:rPr lang="en-US" sz="2800" dirty="0"/>
              <a:t>Vacuum cleaner</a:t>
            </a:r>
          </a:p>
          <a:p>
            <a:pPr marL="800100" lvl="1" indent="-342900">
              <a:buAutoNum type="alphaUcPeriod"/>
            </a:pPr>
            <a:r>
              <a:rPr lang="en-US" sz="2800" dirty="0"/>
              <a:t>Pet food</a:t>
            </a:r>
          </a:p>
          <a:p>
            <a:pPr marL="800100" lvl="1" indent="-342900">
              <a:buAutoNum type="alphaUcPeriod"/>
            </a:pPr>
            <a:r>
              <a:rPr lang="en-US" sz="2800" dirty="0"/>
              <a:t>College Education</a:t>
            </a:r>
          </a:p>
        </p:txBody>
      </p:sp>
    </p:spTree>
    <p:extLst>
      <p:ext uri="{BB962C8B-B14F-4D97-AF65-F5344CB8AC3E}">
        <p14:creationId xmlns:p14="http://schemas.microsoft.com/office/powerpoint/2010/main" val="2414328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DF120-A6FA-43C1-9B1D-A81AF143B1DB}"/>
              </a:ext>
            </a:extLst>
          </p:cNvPr>
          <p:cNvSpPr>
            <a:spLocks noGrp="1"/>
          </p:cNvSpPr>
          <p:nvPr>
            <p:ph type="title"/>
          </p:nvPr>
        </p:nvSpPr>
        <p:spPr/>
        <p:txBody>
          <a:bodyPr/>
          <a:lstStyle/>
          <a:p>
            <a:r>
              <a:rPr lang="en-US" dirty="0">
                <a:effectLst/>
              </a:rPr>
              <a:t>Athleisure fashion</a:t>
            </a:r>
            <a:endParaRPr lang="en-US" dirty="0"/>
          </a:p>
        </p:txBody>
      </p:sp>
      <p:pic>
        <p:nvPicPr>
          <p:cNvPr id="5" name="Picture 4">
            <a:extLst>
              <a:ext uri="{FF2B5EF4-FFF2-40B4-BE49-F238E27FC236}">
                <a16:creationId xmlns:a16="http://schemas.microsoft.com/office/drawing/2014/main" id="{C96C635C-26A9-435E-9542-5E18443B42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087" y="2514600"/>
            <a:ext cx="7110368" cy="3381375"/>
          </a:xfrm>
          <a:prstGeom prst="rect">
            <a:avLst/>
          </a:prstGeom>
        </p:spPr>
      </p:pic>
    </p:spTree>
    <p:extLst>
      <p:ext uri="{BB962C8B-B14F-4D97-AF65-F5344CB8AC3E}">
        <p14:creationId xmlns:p14="http://schemas.microsoft.com/office/powerpoint/2010/main" val="1129094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C963E-B01F-49BA-AEED-4DA8F5FA1F20}"/>
              </a:ext>
            </a:extLst>
          </p:cNvPr>
          <p:cNvSpPr>
            <a:spLocks noGrp="1"/>
          </p:cNvSpPr>
          <p:nvPr>
            <p:ph type="title"/>
          </p:nvPr>
        </p:nvSpPr>
        <p:spPr/>
        <p:txBody>
          <a:bodyPr/>
          <a:lstStyle/>
          <a:p>
            <a:r>
              <a:rPr lang="en-US" dirty="0"/>
              <a:t>Lululemon</a:t>
            </a:r>
          </a:p>
        </p:txBody>
      </p:sp>
      <p:pic>
        <p:nvPicPr>
          <p:cNvPr id="7" name="Picture 6">
            <a:extLst>
              <a:ext uri="{FF2B5EF4-FFF2-40B4-BE49-F238E27FC236}">
                <a16:creationId xmlns:a16="http://schemas.microsoft.com/office/drawing/2014/main" id="{A99C8D0C-59CC-492A-9EAE-71F2DDBF29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225" y="2200275"/>
            <a:ext cx="6276975" cy="3605922"/>
          </a:xfrm>
          <a:prstGeom prst="rect">
            <a:avLst/>
          </a:prstGeom>
        </p:spPr>
      </p:pic>
    </p:spTree>
    <p:extLst>
      <p:ext uri="{BB962C8B-B14F-4D97-AF65-F5344CB8AC3E}">
        <p14:creationId xmlns:p14="http://schemas.microsoft.com/office/powerpoint/2010/main" val="1642927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94870-277A-4DC0-86DB-D362C653644D}"/>
              </a:ext>
            </a:extLst>
          </p:cNvPr>
          <p:cNvSpPr>
            <a:spLocks noGrp="1"/>
          </p:cNvSpPr>
          <p:nvPr>
            <p:ph type="title"/>
          </p:nvPr>
        </p:nvSpPr>
        <p:spPr/>
        <p:txBody>
          <a:bodyPr/>
          <a:lstStyle/>
          <a:p>
            <a:r>
              <a:rPr lang="en-US" dirty="0"/>
              <a:t>Better Comfort Technology</a:t>
            </a:r>
          </a:p>
        </p:txBody>
      </p:sp>
      <p:sp>
        <p:nvSpPr>
          <p:cNvPr id="3" name="Content Placeholder 2">
            <a:extLst>
              <a:ext uri="{FF2B5EF4-FFF2-40B4-BE49-F238E27FC236}">
                <a16:creationId xmlns:a16="http://schemas.microsoft.com/office/drawing/2014/main" id="{26289C52-1349-46D2-939E-24C6F5F20E26}"/>
              </a:ext>
            </a:extLst>
          </p:cNvPr>
          <p:cNvSpPr>
            <a:spLocks noGrp="1"/>
          </p:cNvSpPr>
          <p:nvPr>
            <p:ph idx="1"/>
          </p:nvPr>
        </p:nvSpPr>
        <p:spPr>
          <a:xfrm>
            <a:off x="1061514" y="1422647"/>
            <a:ext cx="9905998" cy="3124201"/>
          </a:xfrm>
        </p:spPr>
        <p:txBody>
          <a:bodyPr/>
          <a:lstStyle/>
          <a:p>
            <a:r>
              <a:rPr lang="en-US" dirty="0">
                <a:effectLst/>
              </a:rPr>
              <a:t>faster moisture absorption Fabrics</a:t>
            </a:r>
          </a:p>
          <a:p>
            <a:r>
              <a:rPr lang="en-US" dirty="0">
                <a:effectLst/>
              </a:rPr>
              <a:t>Fabrics that don’t absorb odors</a:t>
            </a:r>
          </a:p>
          <a:p>
            <a:r>
              <a:rPr lang="en-US" dirty="0">
                <a:effectLst/>
              </a:rPr>
              <a:t>Designed to be better fitting</a:t>
            </a:r>
            <a:endParaRPr lang="en-US" dirty="0"/>
          </a:p>
        </p:txBody>
      </p:sp>
      <p:pic>
        <p:nvPicPr>
          <p:cNvPr id="5" name="Picture 4">
            <a:extLst>
              <a:ext uri="{FF2B5EF4-FFF2-40B4-BE49-F238E27FC236}">
                <a16:creationId xmlns:a16="http://schemas.microsoft.com/office/drawing/2014/main" id="{5DA9A273-4D40-4265-A512-83C0687A2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212" y="2295525"/>
            <a:ext cx="2714625" cy="3524250"/>
          </a:xfrm>
          <a:prstGeom prst="rect">
            <a:avLst/>
          </a:prstGeom>
        </p:spPr>
      </p:pic>
    </p:spTree>
    <p:extLst>
      <p:ext uri="{BB962C8B-B14F-4D97-AF65-F5344CB8AC3E}">
        <p14:creationId xmlns:p14="http://schemas.microsoft.com/office/powerpoint/2010/main" val="39993205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4FA32-D29E-42BE-9958-3D8AE3E85FFF}"/>
              </a:ext>
            </a:extLst>
          </p:cNvPr>
          <p:cNvSpPr>
            <a:spLocks noGrp="1"/>
          </p:cNvSpPr>
          <p:nvPr>
            <p:ph type="title"/>
          </p:nvPr>
        </p:nvSpPr>
        <p:spPr/>
        <p:txBody>
          <a:bodyPr/>
          <a:lstStyle/>
          <a:p>
            <a:r>
              <a:rPr lang="en-US" dirty="0" err="1">
                <a:effectLst/>
              </a:rPr>
              <a:t>enclothed</a:t>
            </a:r>
            <a:r>
              <a:rPr lang="en-US" dirty="0">
                <a:effectLst/>
              </a:rPr>
              <a:t> cognition</a:t>
            </a:r>
            <a:endParaRPr lang="en-US" dirty="0"/>
          </a:p>
        </p:txBody>
      </p:sp>
      <p:sp>
        <p:nvSpPr>
          <p:cNvPr id="3" name="Content Placeholder 2">
            <a:extLst>
              <a:ext uri="{FF2B5EF4-FFF2-40B4-BE49-F238E27FC236}">
                <a16:creationId xmlns:a16="http://schemas.microsoft.com/office/drawing/2014/main" id="{F9AA43C9-C416-4DB5-A6B2-3574CC263C86}"/>
              </a:ext>
            </a:extLst>
          </p:cNvPr>
          <p:cNvSpPr>
            <a:spLocks noGrp="1"/>
          </p:cNvSpPr>
          <p:nvPr>
            <p:ph idx="1"/>
          </p:nvPr>
        </p:nvSpPr>
        <p:spPr>
          <a:xfrm>
            <a:off x="1141413" y="1077896"/>
            <a:ext cx="9905998" cy="3124201"/>
          </a:xfrm>
        </p:spPr>
        <p:txBody>
          <a:bodyPr/>
          <a:lstStyle/>
          <a:p>
            <a:r>
              <a:rPr lang="en-US" dirty="0"/>
              <a:t>The better the clothes look, the better the confidence </a:t>
            </a:r>
          </a:p>
          <a:p>
            <a:r>
              <a:rPr lang="en-US" dirty="0"/>
              <a:t>More fashionable, the better the athlete</a:t>
            </a:r>
          </a:p>
        </p:txBody>
      </p:sp>
      <p:pic>
        <p:nvPicPr>
          <p:cNvPr id="5" name="Picture 4">
            <a:extLst>
              <a:ext uri="{FF2B5EF4-FFF2-40B4-BE49-F238E27FC236}">
                <a16:creationId xmlns:a16="http://schemas.microsoft.com/office/drawing/2014/main" id="{DFE12B03-086D-4D5F-AA9D-4288B8DB4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8300" y="3450240"/>
            <a:ext cx="5229225" cy="2440305"/>
          </a:xfrm>
          <a:prstGeom prst="rect">
            <a:avLst/>
          </a:prstGeom>
        </p:spPr>
      </p:pic>
    </p:spTree>
    <p:extLst>
      <p:ext uri="{BB962C8B-B14F-4D97-AF65-F5344CB8AC3E}">
        <p14:creationId xmlns:p14="http://schemas.microsoft.com/office/powerpoint/2010/main" val="3488865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0EF8-F3BE-4645-82C0-666D57BD8111}"/>
              </a:ext>
            </a:extLst>
          </p:cNvPr>
          <p:cNvSpPr>
            <a:spLocks noGrp="1"/>
          </p:cNvSpPr>
          <p:nvPr>
            <p:ph type="title"/>
          </p:nvPr>
        </p:nvSpPr>
        <p:spPr/>
        <p:txBody>
          <a:bodyPr/>
          <a:lstStyle/>
          <a:p>
            <a:r>
              <a:rPr lang="en-US" dirty="0"/>
              <a:t>Lifestyle and brand loyalty.</a:t>
            </a:r>
          </a:p>
        </p:txBody>
      </p:sp>
      <p:pic>
        <p:nvPicPr>
          <p:cNvPr id="5" name="Picture 4" descr="Screen Clipping">
            <a:extLst>
              <a:ext uri="{FF2B5EF4-FFF2-40B4-BE49-F238E27FC236}">
                <a16:creationId xmlns:a16="http://schemas.microsoft.com/office/drawing/2014/main" id="{FA1DC2C0-0331-4450-9A1C-1FCB3DF84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9536" y="2190599"/>
            <a:ext cx="9667875" cy="4202711"/>
          </a:xfrm>
          <a:prstGeom prst="rect">
            <a:avLst/>
          </a:prstGeom>
        </p:spPr>
      </p:pic>
    </p:spTree>
    <p:extLst>
      <p:ext uri="{BB962C8B-B14F-4D97-AF65-F5344CB8AC3E}">
        <p14:creationId xmlns:p14="http://schemas.microsoft.com/office/powerpoint/2010/main" val="3113117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45FFA-CC0F-4D2D-8504-DAB99737FE02}"/>
              </a:ext>
            </a:extLst>
          </p:cNvPr>
          <p:cNvSpPr>
            <a:spLocks noGrp="1"/>
          </p:cNvSpPr>
          <p:nvPr>
            <p:ph type="title"/>
          </p:nvPr>
        </p:nvSpPr>
        <p:spPr/>
        <p:txBody>
          <a:bodyPr/>
          <a:lstStyle/>
          <a:p>
            <a:r>
              <a:rPr lang="en-US" dirty="0"/>
              <a:t>Vacuum cleaner quality</a:t>
            </a:r>
          </a:p>
        </p:txBody>
      </p:sp>
    </p:spTree>
    <p:extLst>
      <p:ext uri="{BB962C8B-B14F-4D97-AF65-F5344CB8AC3E}">
        <p14:creationId xmlns:p14="http://schemas.microsoft.com/office/powerpoint/2010/main" val="3293834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A3CFC-ED61-4401-955D-D681C0BCE91C}"/>
              </a:ext>
            </a:extLst>
          </p:cNvPr>
          <p:cNvSpPr>
            <a:spLocks noGrp="1"/>
          </p:cNvSpPr>
          <p:nvPr>
            <p:ph type="title"/>
          </p:nvPr>
        </p:nvSpPr>
        <p:spPr/>
        <p:txBody>
          <a:bodyPr/>
          <a:lstStyle/>
          <a:p>
            <a:r>
              <a:rPr lang="en-US" dirty="0"/>
              <a:t>Efficiency and features</a:t>
            </a:r>
          </a:p>
        </p:txBody>
      </p:sp>
      <p:pic>
        <p:nvPicPr>
          <p:cNvPr id="5" name="Picture 4">
            <a:extLst>
              <a:ext uri="{FF2B5EF4-FFF2-40B4-BE49-F238E27FC236}">
                <a16:creationId xmlns:a16="http://schemas.microsoft.com/office/drawing/2014/main" id="{78ABA627-6322-4DC7-B1D3-03AF899203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2371724"/>
            <a:ext cx="8572499" cy="4286250"/>
          </a:xfrm>
          <a:prstGeom prst="rect">
            <a:avLst/>
          </a:prstGeom>
        </p:spPr>
      </p:pic>
    </p:spTree>
    <p:extLst>
      <p:ext uri="{BB962C8B-B14F-4D97-AF65-F5344CB8AC3E}">
        <p14:creationId xmlns:p14="http://schemas.microsoft.com/office/powerpoint/2010/main" val="1443618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CA731-FF66-4A72-B9B8-AD2785768F33}"/>
              </a:ext>
            </a:extLst>
          </p:cNvPr>
          <p:cNvSpPr>
            <a:spLocks noGrp="1"/>
          </p:cNvSpPr>
          <p:nvPr>
            <p:ph type="title"/>
          </p:nvPr>
        </p:nvSpPr>
        <p:spPr/>
        <p:txBody>
          <a:bodyPr/>
          <a:lstStyle/>
          <a:p>
            <a:r>
              <a:rPr lang="en-US" dirty="0"/>
              <a:t>Dyson</a:t>
            </a:r>
          </a:p>
        </p:txBody>
      </p:sp>
      <p:pic>
        <p:nvPicPr>
          <p:cNvPr id="5" name="Picture 4">
            <a:extLst>
              <a:ext uri="{FF2B5EF4-FFF2-40B4-BE49-F238E27FC236}">
                <a16:creationId xmlns:a16="http://schemas.microsoft.com/office/drawing/2014/main" id="{C2D5D055-CBC0-4CC6-8419-C13EC9DF9C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399" y="2823632"/>
            <a:ext cx="2962275" cy="3291417"/>
          </a:xfrm>
          <a:prstGeom prst="rect">
            <a:avLst/>
          </a:prstGeom>
        </p:spPr>
      </p:pic>
      <p:sp>
        <p:nvSpPr>
          <p:cNvPr id="6" name="TextBox 5">
            <a:extLst>
              <a:ext uri="{FF2B5EF4-FFF2-40B4-BE49-F238E27FC236}">
                <a16:creationId xmlns:a16="http://schemas.microsoft.com/office/drawing/2014/main" id="{8E0117F4-1572-4581-B845-3FCCCF36227E}"/>
              </a:ext>
            </a:extLst>
          </p:cNvPr>
          <p:cNvSpPr txBox="1"/>
          <p:nvPr/>
        </p:nvSpPr>
        <p:spPr>
          <a:xfrm>
            <a:off x="4234649" y="1713390"/>
            <a:ext cx="6214368" cy="369332"/>
          </a:xfrm>
          <a:prstGeom prst="rect">
            <a:avLst/>
          </a:prstGeom>
          <a:noFill/>
        </p:spPr>
        <p:txBody>
          <a:bodyPr wrap="square" rtlCol="0">
            <a:spAutoFit/>
          </a:bodyPr>
          <a:lstStyle/>
          <a:p>
            <a:r>
              <a:rPr lang="en-US" dirty="0"/>
              <a:t>“Dual Cyclone” vacuum in 2002</a:t>
            </a:r>
          </a:p>
        </p:txBody>
      </p:sp>
    </p:spTree>
    <p:extLst>
      <p:ext uri="{BB962C8B-B14F-4D97-AF65-F5344CB8AC3E}">
        <p14:creationId xmlns:p14="http://schemas.microsoft.com/office/powerpoint/2010/main" val="2325731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7D847-3884-4E1D-A2B4-67F7941B33C5}"/>
              </a:ext>
            </a:extLst>
          </p:cNvPr>
          <p:cNvSpPr>
            <a:spLocks noGrp="1"/>
          </p:cNvSpPr>
          <p:nvPr>
            <p:ph type="title"/>
          </p:nvPr>
        </p:nvSpPr>
        <p:spPr/>
        <p:txBody>
          <a:bodyPr/>
          <a:lstStyle/>
          <a:p>
            <a:r>
              <a:rPr lang="en-US" dirty="0"/>
              <a:t>Features that determine quality</a:t>
            </a:r>
          </a:p>
        </p:txBody>
      </p:sp>
      <p:sp>
        <p:nvSpPr>
          <p:cNvPr id="3" name="Content Placeholder 2">
            <a:extLst>
              <a:ext uri="{FF2B5EF4-FFF2-40B4-BE49-F238E27FC236}">
                <a16:creationId xmlns:a16="http://schemas.microsoft.com/office/drawing/2014/main" id="{FCA8B7F6-BEA8-4DC4-87CB-836C843F578B}"/>
              </a:ext>
            </a:extLst>
          </p:cNvPr>
          <p:cNvSpPr>
            <a:spLocks noGrp="1"/>
          </p:cNvSpPr>
          <p:nvPr>
            <p:ph idx="1"/>
          </p:nvPr>
        </p:nvSpPr>
        <p:spPr/>
        <p:txBody>
          <a:bodyPr/>
          <a:lstStyle/>
          <a:p>
            <a:r>
              <a:rPr lang="en-US" dirty="0"/>
              <a:t>Suction power</a:t>
            </a:r>
          </a:p>
          <a:p>
            <a:r>
              <a:rPr lang="en-US" dirty="0"/>
              <a:t>Maneuverability</a:t>
            </a:r>
          </a:p>
          <a:p>
            <a:r>
              <a:rPr lang="en-US" dirty="0"/>
              <a:t>Dust and debris removal from vacuum</a:t>
            </a:r>
          </a:p>
          <a:p>
            <a:r>
              <a:rPr lang="en-US" dirty="0"/>
              <a:t>Power cord length and management</a:t>
            </a:r>
          </a:p>
          <a:p>
            <a:r>
              <a:rPr lang="en-US" dirty="0"/>
              <a:t>Vacuum attachments</a:t>
            </a:r>
          </a:p>
          <a:p>
            <a:endParaRPr lang="en-US" dirty="0"/>
          </a:p>
        </p:txBody>
      </p:sp>
      <p:pic>
        <p:nvPicPr>
          <p:cNvPr id="5" name="Picture 4" descr="A picture containing indoor&#10;&#10;Description generated with high confidence">
            <a:extLst>
              <a:ext uri="{FF2B5EF4-FFF2-40B4-BE49-F238E27FC236}">
                <a16:creationId xmlns:a16="http://schemas.microsoft.com/office/drawing/2014/main" id="{B5EDA73F-41CD-4383-AFA6-5285D799F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1525" y="2514600"/>
            <a:ext cx="3255886" cy="3255886"/>
          </a:xfrm>
          <a:prstGeom prst="rect">
            <a:avLst/>
          </a:prstGeom>
        </p:spPr>
      </p:pic>
    </p:spTree>
    <p:extLst>
      <p:ext uri="{BB962C8B-B14F-4D97-AF65-F5344CB8AC3E}">
        <p14:creationId xmlns:p14="http://schemas.microsoft.com/office/powerpoint/2010/main" val="2290873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03177-1901-4061-92B7-7866851FEBA6}"/>
              </a:ext>
            </a:extLst>
          </p:cNvPr>
          <p:cNvSpPr>
            <a:spLocks noGrp="1"/>
          </p:cNvSpPr>
          <p:nvPr>
            <p:ph type="title"/>
          </p:nvPr>
        </p:nvSpPr>
        <p:spPr/>
        <p:txBody>
          <a:bodyPr/>
          <a:lstStyle/>
          <a:p>
            <a:r>
              <a:rPr lang="en-US" dirty="0"/>
              <a:t>Robotic Vacuums</a:t>
            </a:r>
          </a:p>
        </p:txBody>
      </p:sp>
      <p:pic>
        <p:nvPicPr>
          <p:cNvPr id="7" name="Picture 6" descr="A picture containing floor, indoor, sitting, ground&#10;&#10;Description generated with very high confidence">
            <a:extLst>
              <a:ext uri="{FF2B5EF4-FFF2-40B4-BE49-F238E27FC236}">
                <a16:creationId xmlns:a16="http://schemas.microsoft.com/office/drawing/2014/main" id="{4623F7A0-1173-4135-9C84-380FE6C567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4401" y="2702078"/>
            <a:ext cx="5435724" cy="3623816"/>
          </a:xfrm>
          <a:prstGeom prst="rect">
            <a:avLst/>
          </a:prstGeom>
        </p:spPr>
      </p:pic>
    </p:spTree>
    <p:extLst>
      <p:ext uri="{BB962C8B-B14F-4D97-AF65-F5344CB8AC3E}">
        <p14:creationId xmlns:p14="http://schemas.microsoft.com/office/powerpoint/2010/main" val="2222876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9A725-B827-4FA4-A602-99A5970D1D1C}"/>
              </a:ext>
            </a:extLst>
          </p:cNvPr>
          <p:cNvSpPr>
            <a:spLocks noGrp="1"/>
          </p:cNvSpPr>
          <p:nvPr>
            <p:ph type="title"/>
          </p:nvPr>
        </p:nvSpPr>
        <p:spPr>
          <a:xfrm>
            <a:off x="2286002" y="1417469"/>
            <a:ext cx="9905998" cy="1905000"/>
          </a:xfrm>
        </p:spPr>
        <p:txBody>
          <a:bodyPr/>
          <a:lstStyle/>
          <a:p>
            <a:r>
              <a:rPr lang="en-US" dirty="0"/>
              <a:t>Smart Phone quality</a:t>
            </a:r>
          </a:p>
        </p:txBody>
      </p:sp>
    </p:spTree>
    <p:extLst>
      <p:ext uri="{BB962C8B-B14F-4D97-AF65-F5344CB8AC3E}">
        <p14:creationId xmlns:p14="http://schemas.microsoft.com/office/powerpoint/2010/main" val="8056375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D99BE-646B-40E0-9512-08AE7F97B09B}"/>
              </a:ext>
            </a:extLst>
          </p:cNvPr>
          <p:cNvSpPr>
            <a:spLocks noGrp="1"/>
          </p:cNvSpPr>
          <p:nvPr>
            <p:ph type="title"/>
          </p:nvPr>
        </p:nvSpPr>
        <p:spPr/>
        <p:txBody>
          <a:bodyPr/>
          <a:lstStyle/>
          <a:p>
            <a:r>
              <a:rPr lang="en-US" dirty="0"/>
              <a:t>Pet food quality</a:t>
            </a:r>
          </a:p>
        </p:txBody>
      </p:sp>
    </p:spTree>
    <p:extLst>
      <p:ext uri="{BB962C8B-B14F-4D97-AF65-F5344CB8AC3E}">
        <p14:creationId xmlns:p14="http://schemas.microsoft.com/office/powerpoint/2010/main" val="33273206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6405B-C05E-4CAC-8641-5B85B6F4DBA2}"/>
              </a:ext>
            </a:extLst>
          </p:cNvPr>
          <p:cNvSpPr>
            <a:spLocks noGrp="1"/>
          </p:cNvSpPr>
          <p:nvPr>
            <p:ph type="title"/>
          </p:nvPr>
        </p:nvSpPr>
        <p:spPr/>
        <p:txBody>
          <a:bodyPr/>
          <a:lstStyle/>
          <a:p>
            <a:r>
              <a:rPr lang="en-US" dirty="0"/>
              <a:t>Nutrition and ingredients</a:t>
            </a:r>
          </a:p>
        </p:txBody>
      </p:sp>
      <p:pic>
        <p:nvPicPr>
          <p:cNvPr id="5" name="Picture 4">
            <a:extLst>
              <a:ext uri="{FF2B5EF4-FFF2-40B4-BE49-F238E27FC236}">
                <a16:creationId xmlns:a16="http://schemas.microsoft.com/office/drawing/2014/main" id="{C7647DBC-2640-4FC4-97B3-AE4D4ED88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862" y="2379446"/>
            <a:ext cx="5753100" cy="3324225"/>
          </a:xfrm>
          <a:prstGeom prst="rect">
            <a:avLst/>
          </a:prstGeom>
        </p:spPr>
      </p:pic>
    </p:spTree>
    <p:extLst>
      <p:ext uri="{BB962C8B-B14F-4D97-AF65-F5344CB8AC3E}">
        <p14:creationId xmlns:p14="http://schemas.microsoft.com/office/powerpoint/2010/main" val="1064062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155AB-A532-42E7-89DE-E701FA91FB06}"/>
              </a:ext>
            </a:extLst>
          </p:cNvPr>
          <p:cNvSpPr>
            <a:spLocks noGrp="1"/>
          </p:cNvSpPr>
          <p:nvPr>
            <p:ph type="title"/>
          </p:nvPr>
        </p:nvSpPr>
        <p:spPr/>
        <p:txBody>
          <a:bodyPr/>
          <a:lstStyle/>
          <a:p>
            <a:r>
              <a:rPr lang="en-US" dirty="0"/>
              <a:t>4 companies control 80% of market.</a:t>
            </a:r>
          </a:p>
        </p:txBody>
      </p:sp>
      <p:sp>
        <p:nvSpPr>
          <p:cNvPr id="3" name="Content Placeholder 2">
            <a:extLst>
              <a:ext uri="{FF2B5EF4-FFF2-40B4-BE49-F238E27FC236}">
                <a16:creationId xmlns:a16="http://schemas.microsoft.com/office/drawing/2014/main" id="{8A0673A6-FF62-454B-8B17-23A542F729A9}"/>
              </a:ext>
            </a:extLst>
          </p:cNvPr>
          <p:cNvSpPr>
            <a:spLocks noGrp="1"/>
          </p:cNvSpPr>
          <p:nvPr>
            <p:ph idx="1"/>
          </p:nvPr>
        </p:nvSpPr>
        <p:spPr/>
        <p:txBody>
          <a:bodyPr/>
          <a:lstStyle/>
          <a:p>
            <a:r>
              <a:rPr lang="en-US" dirty="0"/>
              <a:t>P&amp;G</a:t>
            </a:r>
          </a:p>
          <a:p>
            <a:r>
              <a:rPr lang="en-US" dirty="0"/>
              <a:t>Nestle</a:t>
            </a:r>
          </a:p>
          <a:p>
            <a:r>
              <a:rPr lang="en-US" dirty="0"/>
              <a:t>Mars</a:t>
            </a:r>
          </a:p>
          <a:p>
            <a:r>
              <a:rPr lang="en-US" dirty="0" err="1"/>
              <a:t>Colegate</a:t>
            </a:r>
            <a:r>
              <a:rPr lang="en-US" dirty="0"/>
              <a:t>-Palmolive</a:t>
            </a:r>
          </a:p>
        </p:txBody>
      </p:sp>
      <p:pic>
        <p:nvPicPr>
          <p:cNvPr id="7" name="Picture 6">
            <a:extLst>
              <a:ext uri="{FF2B5EF4-FFF2-40B4-BE49-F238E27FC236}">
                <a16:creationId xmlns:a16="http://schemas.microsoft.com/office/drawing/2014/main" id="{78FE7151-576D-481A-BF00-1D4E83B2B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0198" y="2209800"/>
            <a:ext cx="1757427" cy="1611880"/>
          </a:xfrm>
          <a:prstGeom prst="rect">
            <a:avLst/>
          </a:prstGeom>
        </p:spPr>
      </p:pic>
      <p:pic>
        <p:nvPicPr>
          <p:cNvPr id="9" name="Picture 8">
            <a:extLst>
              <a:ext uri="{FF2B5EF4-FFF2-40B4-BE49-F238E27FC236}">
                <a16:creationId xmlns:a16="http://schemas.microsoft.com/office/drawing/2014/main" id="{DB655176-38BC-4BE5-91DD-7D9B1DB26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287" y="2256121"/>
            <a:ext cx="2589124" cy="1519238"/>
          </a:xfrm>
          <a:prstGeom prst="rect">
            <a:avLst/>
          </a:prstGeom>
        </p:spPr>
      </p:pic>
      <p:pic>
        <p:nvPicPr>
          <p:cNvPr id="15" name="Picture 14" descr="A close up of a logo&#10;&#10;Description generated with very high confidence">
            <a:extLst>
              <a:ext uri="{FF2B5EF4-FFF2-40B4-BE49-F238E27FC236}">
                <a16:creationId xmlns:a16="http://schemas.microsoft.com/office/drawing/2014/main" id="{78212C55-8ABF-4CE9-B103-DDEBACB7C3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0198" y="4114800"/>
            <a:ext cx="1753340" cy="1753340"/>
          </a:xfrm>
          <a:prstGeom prst="rect">
            <a:avLst/>
          </a:prstGeom>
        </p:spPr>
      </p:pic>
      <p:pic>
        <p:nvPicPr>
          <p:cNvPr id="21" name="Picture 20">
            <a:extLst>
              <a:ext uri="{FF2B5EF4-FFF2-40B4-BE49-F238E27FC236}">
                <a16:creationId xmlns:a16="http://schemas.microsoft.com/office/drawing/2014/main" id="{6DCB9F41-40BF-4C8B-B1F1-26D6BC425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7641" y="4229099"/>
            <a:ext cx="3435707" cy="1452655"/>
          </a:xfrm>
          <a:prstGeom prst="rect">
            <a:avLst/>
          </a:prstGeom>
        </p:spPr>
      </p:pic>
    </p:spTree>
    <p:extLst>
      <p:ext uri="{BB962C8B-B14F-4D97-AF65-F5344CB8AC3E}">
        <p14:creationId xmlns:p14="http://schemas.microsoft.com/office/powerpoint/2010/main" val="1179951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1CB4A-6304-4886-A3F1-8F923E0830B7}"/>
              </a:ext>
            </a:extLst>
          </p:cNvPr>
          <p:cNvSpPr>
            <a:spLocks noGrp="1"/>
          </p:cNvSpPr>
          <p:nvPr>
            <p:ph type="title"/>
          </p:nvPr>
        </p:nvSpPr>
        <p:spPr/>
        <p:txBody>
          <a:bodyPr/>
          <a:lstStyle/>
          <a:p>
            <a:r>
              <a:rPr lang="en-US" dirty="0"/>
              <a:t>Pet food vs Livestock feed</a:t>
            </a:r>
          </a:p>
        </p:txBody>
      </p:sp>
      <p:sp>
        <p:nvSpPr>
          <p:cNvPr id="3" name="Content Placeholder 2">
            <a:extLst>
              <a:ext uri="{FF2B5EF4-FFF2-40B4-BE49-F238E27FC236}">
                <a16:creationId xmlns:a16="http://schemas.microsoft.com/office/drawing/2014/main" id="{B22C2CFB-95A0-430C-AD8D-83CF66EFE523}"/>
              </a:ext>
            </a:extLst>
          </p:cNvPr>
          <p:cNvSpPr>
            <a:spLocks noGrp="1"/>
          </p:cNvSpPr>
          <p:nvPr>
            <p:ph idx="1"/>
          </p:nvPr>
        </p:nvSpPr>
        <p:spPr>
          <a:xfrm>
            <a:off x="1141413" y="1388614"/>
            <a:ext cx="9905998" cy="3124201"/>
          </a:xfrm>
        </p:spPr>
        <p:txBody>
          <a:bodyPr/>
          <a:lstStyle/>
          <a:p>
            <a:r>
              <a:rPr lang="en-US" dirty="0">
                <a:effectLst/>
              </a:rPr>
              <a:t>livestock feed is designed to rapidly fatten-up the animal and is only concerned with short term health; only keeping the animal healthy until slaughter. </a:t>
            </a:r>
          </a:p>
          <a:p>
            <a:r>
              <a:rPr lang="en-US" dirty="0">
                <a:effectLst/>
              </a:rPr>
              <a:t>Pet food – to the contrary – is used (in hopes) to sustain a pet for many years. </a:t>
            </a:r>
            <a:endParaRPr lang="en-US" dirty="0"/>
          </a:p>
        </p:txBody>
      </p:sp>
      <p:pic>
        <p:nvPicPr>
          <p:cNvPr id="6" name="Picture 5" descr="A bowl of fruit&#10;&#10;Description generated with high confidence">
            <a:extLst>
              <a:ext uri="{FF2B5EF4-FFF2-40B4-BE49-F238E27FC236}">
                <a16:creationId xmlns:a16="http://schemas.microsoft.com/office/drawing/2014/main" id="{47C36AD0-7E83-4E47-AA06-0BA98FB41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5928" y="4101204"/>
            <a:ext cx="3810000" cy="2381250"/>
          </a:xfrm>
          <a:prstGeom prst="rect">
            <a:avLst/>
          </a:prstGeom>
        </p:spPr>
      </p:pic>
      <p:sp>
        <p:nvSpPr>
          <p:cNvPr id="9" name="AutoShape 6" descr="Image result for animal feed">
            <a:hlinkClick r:id="rId3"/>
            <a:extLst>
              <a:ext uri="{FF2B5EF4-FFF2-40B4-BE49-F238E27FC236}">
                <a16:creationId xmlns:a16="http://schemas.microsoft.com/office/drawing/2014/main" id="{B22EDBC0-2821-4EEF-B5AD-2E341CBAE7A1}"/>
              </a:ext>
            </a:extLst>
          </p:cNvPr>
          <p:cNvSpPr>
            <a:spLocks noChangeAspect="1" noChangeArrowheads="1"/>
          </p:cNvSpPr>
          <p:nvPr/>
        </p:nvSpPr>
        <p:spPr bwMode="auto">
          <a:xfrm>
            <a:off x="1771650" y="995363"/>
            <a:ext cx="8648700" cy="48672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descr="A close up of a bird&#10;&#10;Description generated with high confidence">
            <a:extLst>
              <a:ext uri="{FF2B5EF4-FFF2-40B4-BE49-F238E27FC236}">
                <a16:creationId xmlns:a16="http://schemas.microsoft.com/office/drawing/2014/main" id="{263C0669-7E1F-4036-9274-147F950AF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9275" y="4093365"/>
            <a:ext cx="4247270" cy="2389089"/>
          </a:xfrm>
          <a:prstGeom prst="rect">
            <a:avLst/>
          </a:prstGeom>
        </p:spPr>
      </p:pic>
    </p:spTree>
    <p:extLst>
      <p:ext uri="{BB962C8B-B14F-4D97-AF65-F5344CB8AC3E}">
        <p14:creationId xmlns:p14="http://schemas.microsoft.com/office/powerpoint/2010/main" val="2781695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7AC93-E9C1-4571-B2E7-6AD9381C3FA7}"/>
              </a:ext>
            </a:extLst>
          </p:cNvPr>
          <p:cNvSpPr>
            <a:spLocks noGrp="1"/>
          </p:cNvSpPr>
          <p:nvPr>
            <p:ph type="title"/>
          </p:nvPr>
        </p:nvSpPr>
        <p:spPr/>
        <p:txBody>
          <a:bodyPr/>
          <a:lstStyle/>
          <a:p>
            <a:r>
              <a:rPr lang="en-US" dirty="0"/>
              <a:t>Nutrition</a:t>
            </a:r>
          </a:p>
        </p:txBody>
      </p:sp>
      <p:pic>
        <p:nvPicPr>
          <p:cNvPr id="5" name="Picture 4" descr="Screen Clipping">
            <a:extLst>
              <a:ext uri="{FF2B5EF4-FFF2-40B4-BE49-F238E27FC236}">
                <a16:creationId xmlns:a16="http://schemas.microsoft.com/office/drawing/2014/main" id="{F8BF24F4-4ED2-47E7-90E2-0827C4903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8612" y="2171276"/>
            <a:ext cx="8991600" cy="3846407"/>
          </a:xfrm>
          <a:prstGeom prst="rect">
            <a:avLst/>
          </a:prstGeom>
        </p:spPr>
      </p:pic>
    </p:spTree>
    <p:extLst>
      <p:ext uri="{BB962C8B-B14F-4D97-AF65-F5344CB8AC3E}">
        <p14:creationId xmlns:p14="http://schemas.microsoft.com/office/powerpoint/2010/main" val="688581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2AA1E-C511-44BA-A1C3-4649939256F6}"/>
              </a:ext>
            </a:extLst>
          </p:cNvPr>
          <p:cNvSpPr>
            <a:spLocks noGrp="1"/>
          </p:cNvSpPr>
          <p:nvPr>
            <p:ph type="title"/>
          </p:nvPr>
        </p:nvSpPr>
        <p:spPr/>
        <p:txBody>
          <a:bodyPr/>
          <a:lstStyle/>
          <a:p>
            <a:r>
              <a:rPr lang="en-US" dirty="0"/>
              <a:t>Offal and other Animal by-products</a:t>
            </a:r>
          </a:p>
        </p:txBody>
      </p:sp>
      <p:sp>
        <p:nvSpPr>
          <p:cNvPr id="3" name="Content Placeholder 2">
            <a:extLst>
              <a:ext uri="{FF2B5EF4-FFF2-40B4-BE49-F238E27FC236}">
                <a16:creationId xmlns:a16="http://schemas.microsoft.com/office/drawing/2014/main" id="{D04B2E67-4A10-4346-93D7-ED0E5FDFDEC0}"/>
              </a:ext>
            </a:extLst>
          </p:cNvPr>
          <p:cNvSpPr>
            <a:spLocks noGrp="1"/>
          </p:cNvSpPr>
          <p:nvPr>
            <p:ph idx="1"/>
          </p:nvPr>
        </p:nvSpPr>
        <p:spPr>
          <a:xfrm>
            <a:off x="1141413" y="1838324"/>
            <a:ext cx="9905998" cy="3124201"/>
          </a:xfrm>
        </p:spPr>
        <p:txBody>
          <a:bodyPr/>
          <a:lstStyle/>
          <a:p>
            <a:r>
              <a:rPr lang="en-US" dirty="0"/>
              <a:t>Internal organs</a:t>
            </a:r>
          </a:p>
          <a:p>
            <a:r>
              <a:rPr lang="en-US" dirty="0"/>
              <a:t>Entrails</a:t>
            </a:r>
          </a:p>
          <a:p>
            <a:r>
              <a:rPr lang="en-US" dirty="0"/>
              <a:t>bone</a:t>
            </a:r>
          </a:p>
        </p:txBody>
      </p:sp>
      <p:pic>
        <p:nvPicPr>
          <p:cNvPr id="5" name="Picture 4" descr="A close up of a fruit&#10;&#10;Description generated with high confidence">
            <a:extLst>
              <a:ext uri="{FF2B5EF4-FFF2-40B4-BE49-F238E27FC236}">
                <a16:creationId xmlns:a16="http://schemas.microsoft.com/office/drawing/2014/main" id="{AB32C6FD-A059-470E-B85A-1655C0A14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687" y="2514600"/>
            <a:ext cx="4048125" cy="2686050"/>
          </a:xfrm>
          <a:prstGeom prst="rect">
            <a:avLst/>
          </a:prstGeom>
        </p:spPr>
      </p:pic>
    </p:spTree>
    <p:extLst>
      <p:ext uri="{BB962C8B-B14F-4D97-AF65-F5344CB8AC3E}">
        <p14:creationId xmlns:p14="http://schemas.microsoft.com/office/powerpoint/2010/main" val="906188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44259-BDB0-44C7-AFC4-9722FA4F4218}"/>
              </a:ext>
            </a:extLst>
          </p:cNvPr>
          <p:cNvSpPr>
            <a:spLocks noGrp="1"/>
          </p:cNvSpPr>
          <p:nvPr>
            <p:ph type="title"/>
          </p:nvPr>
        </p:nvSpPr>
        <p:spPr/>
        <p:txBody>
          <a:bodyPr/>
          <a:lstStyle/>
          <a:p>
            <a:r>
              <a:rPr lang="en-US" dirty="0"/>
              <a:t>Human Grade Pet Food</a:t>
            </a:r>
          </a:p>
        </p:txBody>
      </p:sp>
      <p:pic>
        <p:nvPicPr>
          <p:cNvPr id="5" name="Picture 4">
            <a:extLst>
              <a:ext uri="{FF2B5EF4-FFF2-40B4-BE49-F238E27FC236}">
                <a16:creationId xmlns:a16="http://schemas.microsoft.com/office/drawing/2014/main" id="{8BE451E7-B89E-497D-A6BC-E3BD5FC30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7137" y="2090737"/>
            <a:ext cx="4319588" cy="4319588"/>
          </a:xfrm>
          <a:prstGeom prst="rect">
            <a:avLst/>
          </a:prstGeom>
        </p:spPr>
      </p:pic>
    </p:spTree>
    <p:extLst>
      <p:ext uri="{BB962C8B-B14F-4D97-AF65-F5344CB8AC3E}">
        <p14:creationId xmlns:p14="http://schemas.microsoft.com/office/powerpoint/2010/main" val="3808440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C801F-06B6-4BAB-8F25-A7D24BEC0A3A}"/>
              </a:ext>
            </a:extLst>
          </p:cNvPr>
          <p:cNvSpPr>
            <a:spLocks noGrp="1"/>
          </p:cNvSpPr>
          <p:nvPr>
            <p:ph type="title"/>
          </p:nvPr>
        </p:nvSpPr>
        <p:spPr/>
        <p:txBody>
          <a:bodyPr/>
          <a:lstStyle/>
          <a:p>
            <a:r>
              <a:rPr lang="en-US" dirty="0"/>
              <a:t>College Education Quality</a:t>
            </a:r>
          </a:p>
        </p:txBody>
      </p:sp>
    </p:spTree>
    <p:extLst>
      <p:ext uri="{BB962C8B-B14F-4D97-AF65-F5344CB8AC3E}">
        <p14:creationId xmlns:p14="http://schemas.microsoft.com/office/powerpoint/2010/main" val="885939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F2ED3-BBB8-48C7-B4F5-7E1AE5A6A531}"/>
              </a:ext>
            </a:extLst>
          </p:cNvPr>
          <p:cNvSpPr>
            <a:spLocks noGrp="1"/>
          </p:cNvSpPr>
          <p:nvPr>
            <p:ph type="title"/>
          </p:nvPr>
        </p:nvSpPr>
        <p:spPr/>
        <p:txBody>
          <a:bodyPr/>
          <a:lstStyle/>
          <a:p>
            <a:r>
              <a:rPr lang="en-US" dirty="0"/>
              <a:t>Value</a:t>
            </a:r>
          </a:p>
        </p:txBody>
      </p:sp>
      <p:sp>
        <p:nvSpPr>
          <p:cNvPr id="3" name="Content Placeholder 2">
            <a:extLst>
              <a:ext uri="{FF2B5EF4-FFF2-40B4-BE49-F238E27FC236}">
                <a16:creationId xmlns:a16="http://schemas.microsoft.com/office/drawing/2014/main" id="{898081DD-225B-4EFA-8939-676AB33CECCD}"/>
              </a:ext>
            </a:extLst>
          </p:cNvPr>
          <p:cNvSpPr>
            <a:spLocks noGrp="1"/>
          </p:cNvSpPr>
          <p:nvPr>
            <p:ph idx="1"/>
          </p:nvPr>
        </p:nvSpPr>
        <p:spPr>
          <a:xfrm>
            <a:off x="1141413" y="1219939"/>
            <a:ext cx="9905998" cy="3124201"/>
          </a:xfrm>
        </p:spPr>
        <p:txBody>
          <a:bodyPr/>
          <a:lstStyle/>
          <a:p>
            <a:r>
              <a:rPr lang="en-US" dirty="0"/>
              <a:t>How much money is spent on the student to the relationship of the skills and knowledge a student obtains for the full benefit of their college education.</a:t>
            </a:r>
          </a:p>
        </p:txBody>
      </p:sp>
      <p:pic>
        <p:nvPicPr>
          <p:cNvPr id="5" name="Picture 4">
            <a:extLst>
              <a:ext uri="{FF2B5EF4-FFF2-40B4-BE49-F238E27FC236}">
                <a16:creationId xmlns:a16="http://schemas.microsoft.com/office/drawing/2014/main" id="{65BB13D9-5D3A-4EB3-B03C-9AB86E3D7D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9898" y="3797561"/>
            <a:ext cx="2099523" cy="2546089"/>
          </a:xfrm>
          <a:prstGeom prst="rect">
            <a:avLst/>
          </a:prstGeom>
        </p:spPr>
      </p:pic>
    </p:spTree>
    <p:extLst>
      <p:ext uri="{BB962C8B-B14F-4D97-AF65-F5344CB8AC3E}">
        <p14:creationId xmlns:p14="http://schemas.microsoft.com/office/powerpoint/2010/main" val="2305687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FD794-63CD-4BC6-B341-ED2CE14969CF}"/>
              </a:ext>
            </a:extLst>
          </p:cNvPr>
          <p:cNvSpPr>
            <a:spLocks noGrp="1"/>
          </p:cNvSpPr>
          <p:nvPr>
            <p:ph type="title"/>
          </p:nvPr>
        </p:nvSpPr>
        <p:spPr/>
        <p:txBody>
          <a:bodyPr/>
          <a:lstStyle/>
          <a:p>
            <a:r>
              <a:rPr lang="en-US" dirty="0"/>
              <a:t>Student selectivity</a:t>
            </a:r>
          </a:p>
        </p:txBody>
      </p:sp>
      <p:sp>
        <p:nvSpPr>
          <p:cNvPr id="3" name="Content Placeholder 2">
            <a:extLst>
              <a:ext uri="{FF2B5EF4-FFF2-40B4-BE49-F238E27FC236}">
                <a16:creationId xmlns:a16="http://schemas.microsoft.com/office/drawing/2014/main" id="{CB4D482B-9752-4E17-8564-0213B131C13D}"/>
              </a:ext>
            </a:extLst>
          </p:cNvPr>
          <p:cNvSpPr>
            <a:spLocks noGrp="1"/>
          </p:cNvSpPr>
          <p:nvPr>
            <p:ph idx="1"/>
          </p:nvPr>
        </p:nvSpPr>
        <p:spPr>
          <a:xfrm>
            <a:off x="1070391" y="1246571"/>
            <a:ext cx="9905998" cy="3124201"/>
          </a:xfrm>
        </p:spPr>
        <p:txBody>
          <a:bodyPr/>
          <a:lstStyle/>
          <a:p>
            <a:r>
              <a:rPr lang="en-US" dirty="0"/>
              <a:t>Better students can faster master skills and knowledge, so more can be expected out of a program.  </a:t>
            </a:r>
          </a:p>
          <a:p>
            <a:r>
              <a:rPr lang="en-US" dirty="0"/>
              <a:t>Worse students can slow the progression of mastering skills and knowledge, even if there are better students in a class.</a:t>
            </a:r>
          </a:p>
        </p:txBody>
      </p:sp>
      <p:pic>
        <p:nvPicPr>
          <p:cNvPr id="5" name="Picture 4" descr="A person sitting at a table&#10;&#10;Description generated with very high confidence">
            <a:extLst>
              <a:ext uri="{FF2B5EF4-FFF2-40B4-BE49-F238E27FC236}">
                <a16:creationId xmlns:a16="http://schemas.microsoft.com/office/drawing/2014/main" id="{38499ECA-A1BF-49CC-98C8-166B50CA0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8924" y="3725292"/>
            <a:ext cx="4859045" cy="2733213"/>
          </a:xfrm>
          <a:prstGeom prst="rect">
            <a:avLst/>
          </a:prstGeom>
        </p:spPr>
      </p:pic>
    </p:spTree>
    <p:extLst>
      <p:ext uri="{BB962C8B-B14F-4D97-AF65-F5344CB8AC3E}">
        <p14:creationId xmlns:p14="http://schemas.microsoft.com/office/powerpoint/2010/main" val="3904318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CB76648-3184-4A4F-966B-110E801EE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0841" y="2006446"/>
            <a:ext cx="7230532" cy="4067174"/>
          </a:xfrm>
          <a:prstGeom prst="rect">
            <a:avLst/>
          </a:prstGeom>
        </p:spPr>
      </p:pic>
      <p:sp>
        <p:nvSpPr>
          <p:cNvPr id="7" name="TextBox 6">
            <a:extLst>
              <a:ext uri="{FF2B5EF4-FFF2-40B4-BE49-F238E27FC236}">
                <a16:creationId xmlns:a16="http://schemas.microsoft.com/office/drawing/2014/main" id="{B998F175-7687-4047-AA12-F9C6C844BC6E}"/>
              </a:ext>
            </a:extLst>
          </p:cNvPr>
          <p:cNvSpPr txBox="1"/>
          <p:nvPr/>
        </p:nvSpPr>
        <p:spPr>
          <a:xfrm>
            <a:off x="2769833" y="781236"/>
            <a:ext cx="5007006" cy="584775"/>
          </a:xfrm>
          <a:prstGeom prst="rect">
            <a:avLst/>
          </a:prstGeom>
          <a:noFill/>
        </p:spPr>
        <p:txBody>
          <a:bodyPr wrap="square" rtlCol="0">
            <a:spAutoFit/>
          </a:bodyPr>
          <a:lstStyle/>
          <a:p>
            <a:r>
              <a:rPr lang="en-US" sz="3200" dirty="0"/>
              <a:t>Features and Innovation</a:t>
            </a:r>
          </a:p>
        </p:txBody>
      </p:sp>
    </p:spTree>
    <p:extLst>
      <p:ext uri="{BB962C8B-B14F-4D97-AF65-F5344CB8AC3E}">
        <p14:creationId xmlns:p14="http://schemas.microsoft.com/office/powerpoint/2010/main" val="2421180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54FC6-031F-41E4-B2A9-047E87032E7F}"/>
              </a:ext>
            </a:extLst>
          </p:cNvPr>
          <p:cNvSpPr>
            <a:spLocks noGrp="1"/>
          </p:cNvSpPr>
          <p:nvPr>
            <p:ph type="title"/>
          </p:nvPr>
        </p:nvSpPr>
        <p:spPr/>
        <p:txBody>
          <a:bodyPr/>
          <a:lstStyle/>
          <a:p>
            <a:r>
              <a:rPr lang="en-US" dirty="0"/>
              <a:t>Amount spent per student on academics</a:t>
            </a:r>
          </a:p>
        </p:txBody>
      </p:sp>
      <p:sp>
        <p:nvSpPr>
          <p:cNvPr id="3" name="Content Placeholder 2">
            <a:extLst>
              <a:ext uri="{FF2B5EF4-FFF2-40B4-BE49-F238E27FC236}">
                <a16:creationId xmlns:a16="http://schemas.microsoft.com/office/drawing/2014/main" id="{EC73FFD7-43D5-49BE-84A7-B754A3B8B331}"/>
              </a:ext>
            </a:extLst>
          </p:cNvPr>
          <p:cNvSpPr>
            <a:spLocks noGrp="1"/>
          </p:cNvSpPr>
          <p:nvPr>
            <p:ph idx="1"/>
          </p:nvPr>
        </p:nvSpPr>
        <p:spPr>
          <a:xfrm>
            <a:off x="1034881" y="1752599"/>
            <a:ext cx="9905998" cy="3124201"/>
          </a:xfrm>
        </p:spPr>
        <p:txBody>
          <a:bodyPr/>
          <a:lstStyle/>
          <a:p>
            <a:r>
              <a:rPr lang="en-US" dirty="0"/>
              <a:t>A higher amount correlates better quality programs</a:t>
            </a:r>
          </a:p>
          <a:p>
            <a:r>
              <a:rPr lang="en-US" dirty="0"/>
              <a:t>Attracts better students and faculty</a:t>
            </a:r>
          </a:p>
        </p:txBody>
      </p:sp>
      <p:pic>
        <p:nvPicPr>
          <p:cNvPr id="5" name="Picture 4" descr="A group of people sitting at a table using a computer&#10;&#10;Description generated with very high confidence">
            <a:extLst>
              <a:ext uri="{FF2B5EF4-FFF2-40B4-BE49-F238E27FC236}">
                <a16:creationId xmlns:a16="http://schemas.microsoft.com/office/drawing/2014/main" id="{7973CB0B-07B7-4F01-BB81-C2F18CC07C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2434" y="3657599"/>
            <a:ext cx="3700776" cy="2717446"/>
          </a:xfrm>
          <a:prstGeom prst="rect">
            <a:avLst/>
          </a:prstGeom>
        </p:spPr>
      </p:pic>
    </p:spTree>
    <p:extLst>
      <p:ext uri="{BB962C8B-B14F-4D97-AF65-F5344CB8AC3E}">
        <p14:creationId xmlns:p14="http://schemas.microsoft.com/office/powerpoint/2010/main" val="1874213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40BDE-02F9-41ED-9036-2ACCB75F67ED}"/>
              </a:ext>
            </a:extLst>
          </p:cNvPr>
          <p:cNvSpPr>
            <a:spLocks noGrp="1"/>
          </p:cNvSpPr>
          <p:nvPr>
            <p:ph type="title"/>
          </p:nvPr>
        </p:nvSpPr>
        <p:spPr/>
        <p:txBody>
          <a:bodyPr/>
          <a:lstStyle/>
          <a:p>
            <a:r>
              <a:rPr lang="en-US" dirty="0"/>
              <a:t>Large Endowments</a:t>
            </a:r>
          </a:p>
        </p:txBody>
      </p:sp>
      <p:sp>
        <p:nvSpPr>
          <p:cNvPr id="3" name="Content Placeholder 2">
            <a:extLst>
              <a:ext uri="{FF2B5EF4-FFF2-40B4-BE49-F238E27FC236}">
                <a16:creationId xmlns:a16="http://schemas.microsoft.com/office/drawing/2014/main" id="{E04D6410-DA8A-4F25-89EE-D581388BAEF5}"/>
              </a:ext>
            </a:extLst>
          </p:cNvPr>
          <p:cNvSpPr>
            <a:spLocks noGrp="1"/>
          </p:cNvSpPr>
          <p:nvPr>
            <p:ph idx="1"/>
          </p:nvPr>
        </p:nvSpPr>
        <p:spPr>
          <a:xfrm>
            <a:off x="1141413" y="952499"/>
            <a:ext cx="9905998" cy="3124201"/>
          </a:xfrm>
        </p:spPr>
        <p:txBody>
          <a:bodyPr/>
          <a:lstStyle/>
          <a:p>
            <a:r>
              <a:rPr lang="en-US" dirty="0">
                <a:effectLst/>
              </a:rPr>
              <a:t>Princeton has the largest per-student endowment at $2.8 million per student. </a:t>
            </a:r>
          </a:p>
          <a:p>
            <a:r>
              <a:rPr lang="en-US" dirty="0">
                <a:effectLst/>
              </a:rPr>
              <a:t>Harvard has the largest endowment at $37.6 billion</a:t>
            </a:r>
            <a:endParaRPr lang="en-US" dirty="0"/>
          </a:p>
        </p:txBody>
      </p:sp>
      <p:pic>
        <p:nvPicPr>
          <p:cNvPr id="5" name="Picture 4" descr="Screen Clipping">
            <a:extLst>
              <a:ext uri="{FF2B5EF4-FFF2-40B4-BE49-F238E27FC236}">
                <a16:creationId xmlns:a16="http://schemas.microsoft.com/office/drawing/2014/main" id="{612B6F38-BB6B-4551-9C1A-3ED21D0FC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6798" y="3091647"/>
            <a:ext cx="4597077" cy="3530594"/>
          </a:xfrm>
          <a:prstGeom prst="rect">
            <a:avLst/>
          </a:prstGeom>
        </p:spPr>
      </p:pic>
      <p:pic>
        <p:nvPicPr>
          <p:cNvPr id="7" name="Picture 6" descr="Screen Clipping">
            <a:extLst>
              <a:ext uri="{FF2B5EF4-FFF2-40B4-BE49-F238E27FC236}">
                <a16:creationId xmlns:a16="http://schemas.microsoft.com/office/drawing/2014/main" id="{47C99A21-370B-48D7-9848-20F8D211F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5893" y="3801482"/>
            <a:ext cx="2568163" cy="2110923"/>
          </a:xfrm>
          <a:prstGeom prst="rect">
            <a:avLst/>
          </a:prstGeom>
        </p:spPr>
      </p:pic>
    </p:spTree>
    <p:extLst>
      <p:ext uri="{BB962C8B-B14F-4D97-AF65-F5344CB8AC3E}">
        <p14:creationId xmlns:p14="http://schemas.microsoft.com/office/powerpoint/2010/main" val="10525863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F3B23-3C63-4ECB-84AE-B3BB4E3628CB}"/>
              </a:ext>
            </a:extLst>
          </p:cNvPr>
          <p:cNvSpPr>
            <a:spLocks noGrp="1"/>
          </p:cNvSpPr>
          <p:nvPr>
            <p:ph type="title"/>
          </p:nvPr>
        </p:nvSpPr>
        <p:spPr/>
        <p:txBody>
          <a:bodyPr/>
          <a:lstStyle/>
          <a:p>
            <a:r>
              <a:rPr lang="en-US" dirty="0"/>
              <a:t>Appalachian State Endowment</a:t>
            </a:r>
          </a:p>
        </p:txBody>
      </p:sp>
      <p:pic>
        <p:nvPicPr>
          <p:cNvPr id="5" name="Picture 4" descr="Screen Clipping">
            <a:extLst>
              <a:ext uri="{FF2B5EF4-FFF2-40B4-BE49-F238E27FC236}">
                <a16:creationId xmlns:a16="http://schemas.microsoft.com/office/drawing/2014/main" id="{6EF24F78-4266-492D-85DF-EB2062E01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330" y="2750710"/>
            <a:ext cx="11126164" cy="2537680"/>
          </a:xfrm>
          <a:prstGeom prst="rect">
            <a:avLst/>
          </a:prstGeom>
        </p:spPr>
      </p:pic>
    </p:spTree>
    <p:extLst>
      <p:ext uri="{BB962C8B-B14F-4D97-AF65-F5344CB8AC3E}">
        <p14:creationId xmlns:p14="http://schemas.microsoft.com/office/powerpoint/2010/main" val="1998527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B3CDD-181E-455C-A857-CBE2E4563536}"/>
              </a:ext>
            </a:extLst>
          </p:cNvPr>
          <p:cNvSpPr>
            <a:spLocks noGrp="1"/>
          </p:cNvSpPr>
          <p:nvPr>
            <p:ph type="title"/>
          </p:nvPr>
        </p:nvSpPr>
        <p:spPr/>
        <p:txBody>
          <a:bodyPr/>
          <a:lstStyle/>
          <a:p>
            <a:r>
              <a:rPr lang="en-US" dirty="0"/>
              <a:t>Display</a:t>
            </a:r>
          </a:p>
        </p:txBody>
      </p:sp>
      <p:pic>
        <p:nvPicPr>
          <p:cNvPr id="5" name="Picture 4">
            <a:extLst>
              <a:ext uri="{FF2B5EF4-FFF2-40B4-BE49-F238E27FC236}">
                <a16:creationId xmlns:a16="http://schemas.microsoft.com/office/drawing/2014/main" id="{FC8352C2-57D4-476D-B679-866D4E15AB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2171699"/>
            <a:ext cx="7162800" cy="4029075"/>
          </a:xfrm>
          <a:prstGeom prst="rect">
            <a:avLst/>
          </a:prstGeom>
        </p:spPr>
      </p:pic>
    </p:spTree>
    <p:extLst>
      <p:ext uri="{BB962C8B-B14F-4D97-AF65-F5344CB8AC3E}">
        <p14:creationId xmlns:p14="http://schemas.microsoft.com/office/powerpoint/2010/main" val="40809731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BD284-C02A-4A4F-99F6-8561F85131C4}"/>
              </a:ext>
            </a:extLst>
          </p:cNvPr>
          <p:cNvSpPr>
            <a:spLocks noGrp="1"/>
          </p:cNvSpPr>
          <p:nvPr>
            <p:ph type="title"/>
          </p:nvPr>
        </p:nvSpPr>
        <p:spPr/>
        <p:txBody>
          <a:bodyPr/>
          <a:lstStyle/>
          <a:p>
            <a:r>
              <a:rPr lang="en-US" dirty="0"/>
              <a:t>Newer models, bigger screens</a:t>
            </a:r>
          </a:p>
        </p:txBody>
      </p:sp>
      <p:pic>
        <p:nvPicPr>
          <p:cNvPr id="5" name="Picture 4">
            <a:extLst>
              <a:ext uri="{FF2B5EF4-FFF2-40B4-BE49-F238E27FC236}">
                <a16:creationId xmlns:a16="http://schemas.microsoft.com/office/drawing/2014/main" id="{68DE6F4D-69C1-48CF-8ED4-C5C8C754C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2514600"/>
            <a:ext cx="4600575" cy="2958425"/>
          </a:xfrm>
          <a:prstGeom prst="rect">
            <a:avLst/>
          </a:prstGeom>
        </p:spPr>
      </p:pic>
      <p:pic>
        <p:nvPicPr>
          <p:cNvPr id="7" name="Picture 6">
            <a:extLst>
              <a:ext uri="{FF2B5EF4-FFF2-40B4-BE49-F238E27FC236}">
                <a16:creationId xmlns:a16="http://schemas.microsoft.com/office/drawing/2014/main" id="{A2FDCF4B-E605-41CD-9059-3DB36625D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988" y="2514600"/>
            <a:ext cx="5451840" cy="2958425"/>
          </a:xfrm>
          <a:prstGeom prst="rect">
            <a:avLst/>
          </a:prstGeom>
        </p:spPr>
      </p:pic>
    </p:spTree>
    <p:extLst>
      <p:ext uri="{BB962C8B-B14F-4D97-AF65-F5344CB8AC3E}">
        <p14:creationId xmlns:p14="http://schemas.microsoft.com/office/powerpoint/2010/main" val="1959448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00AE0-E762-4981-81FA-803BF5C80B2E}"/>
              </a:ext>
            </a:extLst>
          </p:cNvPr>
          <p:cNvSpPr>
            <a:spLocks noGrp="1"/>
          </p:cNvSpPr>
          <p:nvPr>
            <p:ph type="title"/>
          </p:nvPr>
        </p:nvSpPr>
        <p:spPr/>
        <p:txBody>
          <a:bodyPr/>
          <a:lstStyle/>
          <a:p>
            <a:br>
              <a:rPr lang="en-US" dirty="0"/>
            </a:br>
            <a:r>
              <a:rPr lang="en-US" dirty="0"/>
              <a:t>Better but simpler Cameras</a:t>
            </a:r>
          </a:p>
        </p:txBody>
      </p:sp>
      <p:pic>
        <p:nvPicPr>
          <p:cNvPr id="5" name="Picture 4" descr="Screen Clipping">
            <a:extLst>
              <a:ext uri="{FF2B5EF4-FFF2-40B4-BE49-F238E27FC236}">
                <a16:creationId xmlns:a16="http://schemas.microsoft.com/office/drawing/2014/main" id="{5361BA97-09B5-43D7-908D-CC9688A56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942" y="2600325"/>
            <a:ext cx="5084507" cy="2777018"/>
          </a:xfrm>
          <a:prstGeom prst="rect">
            <a:avLst/>
          </a:prstGeom>
        </p:spPr>
      </p:pic>
      <p:pic>
        <p:nvPicPr>
          <p:cNvPr id="7" name="Picture 6" descr="Screen Clipping">
            <a:extLst>
              <a:ext uri="{FF2B5EF4-FFF2-40B4-BE49-F238E27FC236}">
                <a16:creationId xmlns:a16="http://schemas.microsoft.com/office/drawing/2014/main" id="{E549C161-FD24-4529-B772-0EE849F79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815" y="2600325"/>
            <a:ext cx="4641035" cy="2802134"/>
          </a:xfrm>
          <a:prstGeom prst="rect">
            <a:avLst/>
          </a:prstGeom>
        </p:spPr>
      </p:pic>
    </p:spTree>
    <p:extLst>
      <p:ext uri="{BB962C8B-B14F-4D97-AF65-F5344CB8AC3E}">
        <p14:creationId xmlns:p14="http://schemas.microsoft.com/office/powerpoint/2010/main" val="1087950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13A45-F0A4-4C67-ABBB-60BD621E973F}"/>
              </a:ext>
            </a:extLst>
          </p:cNvPr>
          <p:cNvSpPr>
            <a:spLocks noGrp="1"/>
          </p:cNvSpPr>
          <p:nvPr>
            <p:ph type="title"/>
          </p:nvPr>
        </p:nvSpPr>
        <p:spPr/>
        <p:txBody>
          <a:bodyPr/>
          <a:lstStyle/>
          <a:p>
            <a:r>
              <a:rPr lang="en-US" dirty="0"/>
              <a:t>What consumers actually want in quality</a:t>
            </a:r>
          </a:p>
        </p:txBody>
      </p:sp>
      <p:sp>
        <p:nvSpPr>
          <p:cNvPr id="3" name="Content Placeholder 2">
            <a:extLst>
              <a:ext uri="{FF2B5EF4-FFF2-40B4-BE49-F238E27FC236}">
                <a16:creationId xmlns:a16="http://schemas.microsoft.com/office/drawing/2014/main" id="{AC325D55-453E-47DA-9FAE-016FEE8179FC}"/>
              </a:ext>
            </a:extLst>
          </p:cNvPr>
          <p:cNvSpPr>
            <a:spLocks noGrp="1"/>
          </p:cNvSpPr>
          <p:nvPr>
            <p:ph idx="1"/>
          </p:nvPr>
        </p:nvSpPr>
        <p:spPr>
          <a:xfrm>
            <a:off x="1221312" y="1495146"/>
            <a:ext cx="9905998" cy="3124201"/>
          </a:xfrm>
        </p:spPr>
        <p:txBody>
          <a:bodyPr/>
          <a:lstStyle/>
          <a:p>
            <a:r>
              <a:rPr lang="en-US" dirty="0"/>
              <a:t>Longer battery life</a:t>
            </a:r>
          </a:p>
          <a:p>
            <a:r>
              <a:rPr lang="en-US" dirty="0"/>
              <a:t>More durable device</a:t>
            </a:r>
          </a:p>
          <a:p>
            <a:r>
              <a:rPr lang="en-US" dirty="0"/>
              <a:t>Better security</a:t>
            </a:r>
          </a:p>
        </p:txBody>
      </p:sp>
    </p:spTree>
    <p:extLst>
      <p:ext uri="{BB962C8B-B14F-4D97-AF65-F5344CB8AC3E}">
        <p14:creationId xmlns:p14="http://schemas.microsoft.com/office/powerpoint/2010/main" val="3568852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8D90D-5235-4602-9A36-6185AB2AAFD0}"/>
              </a:ext>
            </a:extLst>
          </p:cNvPr>
          <p:cNvSpPr>
            <a:spLocks noGrp="1"/>
          </p:cNvSpPr>
          <p:nvPr>
            <p:ph type="title"/>
          </p:nvPr>
        </p:nvSpPr>
        <p:spPr/>
        <p:txBody>
          <a:bodyPr/>
          <a:lstStyle/>
          <a:p>
            <a:r>
              <a:rPr lang="en-US" dirty="0"/>
              <a:t>Better quality with batteries and charging</a:t>
            </a:r>
          </a:p>
        </p:txBody>
      </p:sp>
      <p:pic>
        <p:nvPicPr>
          <p:cNvPr id="5" name="Picture 4">
            <a:extLst>
              <a:ext uri="{FF2B5EF4-FFF2-40B4-BE49-F238E27FC236}">
                <a16:creationId xmlns:a16="http://schemas.microsoft.com/office/drawing/2014/main" id="{A714D118-4D52-456E-9CC6-4930F0966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721" y="3316208"/>
            <a:ext cx="4879098" cy="2744493"/>
          </a:xfrm>
          <a:prstGeom prst="rect">
            <a:avLst/>
          </a:prstGeom>
        </p:spPr>
      </p:pic>
      <p:sp>
        <p:nvSpPr>
          <p:cNvPr id="6" name="TextBox 5">
            <a:extLst>
              <a:ext uri="{FF2B5EF4-FFF2-40B4-BE49-F238E27FC236}">
                <a16:creationId xmlns:a16="http://schemas.microsoft.com/office/drawing/2014/main" id="{EDBA1D09-034E-4AD6-84C4-3A86A4C1FCF7}"/>
              </a:ext>
            </a:extLst>
          </p:cNvPr>
          <p:cNvSpPr txBox="1"/>
          <p:nvPr/>
        </p:nvSpPr>
        <p:spPr>
          <a:xfrm>
            <a:off x="7865616" y="2375476"/>
            <a:ext cx="3879541" cy="369332"/>
          </a:xfrm>
          <a:prstGeom prst="rect">
            <a:avLst/>
          </a:prstGeom>
          <a:noFill/>
        </p:spPr>
        <p:txBody>
          <a:bodyPr wrap="square" rtlCol="0">
            <a:spAutoFit/>
          </a:bodyPr>
          <a:lstStyle/>
          <a:p>
            <a:r>
              <a:rPr lang="en-US" dirty="0"/>
              <a:t>But what about battery life?</a:t>
            </a:r>
          </a:p>
        </p:txBody>
      </p:sp>
      <p:pic>
        <p:nvPicPr>
          <p:cNvPr id="8" name="Picture 7" descr="Screen Clipping">
            <a:extLst>
              <a:ext uri="{FF2B5EF4-FFF2-40B4-BE49-F238E27FC236}">
                <a16:creationId xmlns:a16="http://schemas.microsoft.com/office/drawing/2014/main" id="{2FB438BA-96C3-4910-A96D-A8DDF66C4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9869" y="3316208"/>
            <a:ext cx="4397131" cy="2744493"/>
          </a:xfrm>
          <a:prstGeom prst="rect">
            <a:avLst/>
          </a:prstGeom>
        </p:spPr>
      </p:pic>
    </p:spTree>
    <p:extLst>
      <p:ext uri="{BB962C8B-B14F-4D97-AF65-F5344CB8AC3E}">
        <p14:creationId xmlns:p14="http://schemas.microsoft.com/office/powerpoint/2010/main" val="27499856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TM03457485[[fn=Mesh]]</Template>
  <TotalTime>589</TotalTime>
  <Words>455</Words>
  <Application>Microsoft Office PowerPoint</Application>
  <PresentationFormat>Widescreen</PresentationFormat>
  <Paragraphs>86</Paragraphs>
  <Slides>42</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42</vt:i4>
      </vt:variant>
    </vt:vector>
  </HeadingPairs>
  <TitlesOfParts>
    <vt:vector size="45" baseType="lpstr">
      <vt:lpstr>Arial</vt:lpstr>
      <vt:lpstr>Century Gothic</vt:lpstr>
      <vt:lpstr>Mesh</vt:lpstr>
      <vt:lpstr>Product Quality</vt:lpstr>
      <vt:lpstr>PowerPoint Presentation</vt:lpstr>
      <vt:lpstr>Smart Phone quality</vt:lpstr>
      <vt:lpstr>PowerPoint Presentation</vt:lpstr>
      <vt:lpstr>Display</vt:lpstr>
      <vt:lpstr>Newer models, bigger screens</vt:lpstr>
      <vt:lpstr> Better but simpler Cameras</vt:lpstr>
      <vt:lpstr>What consumers actually want in quality</vt:lpstr>
      <vt:lpstr>Better quality with batteries and charging</vt:lpstr>
      <vt:lpstr>More durable</vt:lpstr>
      <vt:lpstr>Better Security</vt:lpstr>
      <vt:lpstr>Pop-up tent Quality</vt:lpstr>
      <vt:lpstr>What is a pop-up tent?</vt:lpstr>
      <vt:lpstr>Durability and function</vt:lpstr>
      <vt:lpstr>Materials</vt:lpstr>
      <vt:lpstr>Stitching and seams</vt:lpstr>
      <vt:lpstr>Ratings</vt:lpstr>
      <vt:lpstr>Athletic Wear Quality</vt:lpstr>
      <vt:lpstr>Aesthetic appeal and comfort</vt:lpstr>
      <vt:lpstr>Athleisure fashion</vt:lpstr>
      <vt:lpstr>Lululemon</vt:lpstr>
      <vt:lpstr>Better Comfort Technology</vt:lpstr>
      <vt:lpstr>enclothed cognition</vt:lpstr>
      <vt:lpstr>Lifestyle and brand loyalty.</vt:lpstr>
      <vt:lpstr>Vacuum cleaner quality</vt:lpstr>
      <vt:lpstr>Efficiency and features</vt:lpstr>
      <vt:lpstr>Dyson</vt:lpstr>
      <vt:lpstr>Features that determine quality</vt:lpstr>
      <vt:lpstr>Robotic Vacuums</vt:lpstr>
      <vt:lpstr>Pet food quality</vt:lpstr>
      <vt:lpstr>Nutrition and ingredients</vt:lpstr>
      <vt:lpstr>4 companies control 80% of market.</vt:lpstr>
      <vt:lpstr>Pet food vs Livestock feed</vt:lpstr>
      <vt:lpstr>Nutrition</vt:lpstr>
      <vt:lpstr>Offal and other Animal by-products</vt:lpstr>
      <vt:lpstr>Human Grade Pet Food</vt:lpstr>
      <vt:lpstr>College Education Quality</vt:lpstr>
      <vt:lpstr>Value</vt:lpstr>
      <vt:lpstr>Student selectivity</vt:lpstr>
      <vt:lpstr>Amount spent per student on academics</vt:lpstr>
      <vt:lpstr>Large Endowments</vt:lpstr>
      <vt:lpstr>Appalachian State Endowment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Quality</dc:title>
  <dc:creator>WATSON JR Glen Allen(nr0759sk)</dc:creator>
  <cp:lastModifiedBy>Glen Watson</cp:lastModifiedBy>
  <cp:revision>18</cp:revision>
  <dcterms:created xsi:type="dcterms:W3CDTF">2017-09-28T06:19:12Z</dcterms:created>
  <dcterms:modified xsi:type="dcterms:W3CDTF">2020-05-01T18:57:34Z</dcterms:modified>
</cp:coreProperties>
</file>