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Old Standard TT" panose="020B0604020202020204" charset="0"/>
      <p:regular r:id="rId18"/>
      <p:bold r:id="rId19"/>
      <p: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1" d="100"/>
          <a:sy n="141" d="100"/>
        </p:scale>
        <p:origin x="753"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a:solidFill>
                  <a:schemeClr val="dk1"/>
                </a:solidFill>
              </a:rPr>
              <a:t>Sample Gastonese English</a:t>
            </a:r>
          </a:p>
          <a:p>
            <a:pPr lvl="0">
              <a:spcBef>
                <a:spcPts val="0"/>
              </a:spcBef>
              <a:buNone/>
            </a:pPr>
            <a:r>
              <a:rPr lang="en" b="1">
                <a:solidFill>
                  <a:schemeClr val="dk1"/>
                </a:solidFill>
              </a:rPr>
              <a:t>“got plum madder "n a wet hen last week.  I tell you whut. . .he better be glad he's suspended, or else I reckon a few of our boys woulda showed up at his doorstep one night, know whudda mean? We ain't takin' that kinda trash off'n no city slicker, I don't keer how damn high and mighty him and his whole polluted town thinks they are. . . . . . . .I mean "at thang, too!. . . . . . .By God."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a:t>Multilingual franca approach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500850" y="526350"/>
            <a:ext cx="8142300" cy="4090800"/>
          </a:xfrm>
          <a:prstGeom prst="rect">
            <a:avLst/>
          </a:prstGeom>
        </p:spPr>
        <p:txBody>
          <a:bodyPr lIns="91425" tIns="91425" rIns="91425" bIns="91425" anchor="ctr" anchorCtr="0">
            <a:noAutofit/>
          </a:bodyPr>
          <a:lstStyle/>
          <a:p>
            <a:pPr lvl="0" algn="ctr" rtl="0">
              <a:spcBef>
                <a:spcPts val="0"/>
              </a:spcBef>
              <a:buNone/>
            </a:pPr>
            <a:r>
              <a:rPr lang="en" sz="3000"/>
              <a:t>Conclusion</a:t>
            </a:r>
          </a:p>
          <a:p>
            <a:pPr lvl="0" algn="ctr" rtl="0">
              <a:spcBef>
                <a:spcPts val="0"/>
              </a:spcBef>
              <a:buNone/>
            </a:pPr>
            <a:endParaRPr sz="3000"/>
          </a:p>
          <a:p>
            <a:pPr lvl="0" algn="ctr" rtl="0">
              <a:spcBef>
                <a:spcPts val="0"/>
              </a:spcBef>
              <a:buNone/>
            </a:pPr>
            <a:r>
              <a:rPr lang="en" sz="3000"/>
              <a:t>Lingua franca and multilingualism: pre-existing entity and both consider universality and particularity to be separate notions.</a:t>
            </a:r>
          </a:p>
          <a:p>
            <a:pPr lvl="0" algn="ctr" rtl="0">
              <a:spcBef>
                <a:spcPts val="0"/>
              </a:spcBef>
              <a:buNone/>
            </a:pPr>
            <a:r>
              <a:rPr lang="en" sz="3000"/>
              <a:t>  </a:t>
            </a:r>
          </a:p>
          <a:p>
            <a:pPr lvl="0" algn="ctr">
              <a:spcBef>
                <a:spcPts val="0"/>
              </a:spcBef>
              <a:buNone/>
            </a:pPr>
            <a:r>
              <a:rPr lang="en" sz="3000"/>
              <a:t>Multilingual franca: language is a social activity, universality and particularity are intertwined.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512700" y="1893300"/>
            <a:ext cx="8118600" cy="1522800"/>
          </a:xfrm>
          <a:prstGeom prst="rect">
            <a:avLst/>
          </a:prstGeom>
        </p:spPr>
        <p:txBody>
          <a:bodyPr lIns="91425" tIns="91425" rIns="91425" bIns="91425" anchor="b" anchorCtr="0">
            <a:noAutofit/>
          </a:bodyPr>
          <a:lstStyle/>
          <a:p>
            <a:pPr lvl="0" rtl="0">
              <a:spcBef>
                <a:spcPts val="0"/>
              </a:spcBef>
              <a:buNone/>
            </a:pPr>
            <a:r>
              <a:rPr lang="en" sz="3000"/>
              <a:t>Multilingua approach advantages</a:t>
            </a:r>
          </a:p>
          <a:p>
            <a:pPr lvl="0" rtl="0">
              <a:spcBef>
                <a:spcPts val="0"/>
              </a:spcBef>
              <a:buNone/>
            </a:pPr>
            <a:endParaRPr sz="3000"/>
          </a:p>
          <a:p>
            <a:pPr marL="457200" lvl="0" indent="-419100" rtl="0">
              <a:spcBef>
                <a:spcPts val="0"/>
              </a:spcBef>
              <a:buSzPct val="100000"/>
              <a:buChar char="●"/>
            </a:pPr>
            <a:r>
              <a:rPr lang="en" sz="3000"/>
              <a:t>Conceiving MNCs as sites where global and local co-produce each other.</a:t>
            </a:r>
          </a:p>
          <a:p>
            <a:pPr marL="457200" lvl="0" indent="-419100" rtl="0">
              <a:spcBef>
                <a:spcPts val="0"/>
              </a:spcBef>
              <a:buSzPct val="100000"/>
              <a:buChar char="●"/>
            </a:pPr>
            <a:r>
              <a:rPr lang="en" sz="3000"/>
              <a:t>Conceiving language as a social activity, it highlights how users mobilize linguistic resources to express voice.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90250" y="526350"/>
            <a:ext cx="5604000" cy="4090800"/>
          </a:xfrm>
          <a:prstGeom prst="rect">
            <a:avLst/>
          </a:prstGeom>
        </p:spPr>
        <p:txBody>
          <a:bodyPr lIns="91425" tIns="91425" rIns="91425" bIns="91425" anchor="ctr" anchorCtr="0">
            <a:noAutofit/>
          </a:bodyPr>
          <a:lstStyle/>
          <a:p>
            <a:pPr lvl="0">
              <a:spcBef>
                <a:spcPts val="0"/>
              </a:spcBef>
              <a:buNone/>
            </a:pPr>
            <a:r>
              <a:rPr lang="en"/>
              <a:t>Discussion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sz="3000"/>
              <a:t>What are some of the advantages and disadvantages of a company adopting a multilingual franca approach to a language policy?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sz="3000"/>
              <a:t>With this class’s primary language of English, and not many native English speakers; it is assumed that multilingual franca processes are occurring. (ie. hybrid language, mixed elements, parody, etc.)  What are some examples?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Shape 132" descr="18765873_10103316090729998_1184532193283153890_n.jpg"/>
          <p:cNvPicPr preferRelativeResize="0"/>
          <p:nvPr/>
        </p:nvPicPr>
        <p:blipFill>
          <a:blip r:embed="rId3">
            <a:alphaModFix/>
          </a:blip>
          <a:stretch>
            <a:fillRect/>
          </a:stretch>
        </p:blipFill>
        <p:spPr>
          <a:xfrm>
            <a:off x="-99924" y="-860249"/>
            <a:ext cx="9343850" cy="7007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66750" y="317900"/>
            <a:ext cx="8410500" cy="4090800"/>
          </a:xfrm>
          <a:prstGeom prst="rect">
            <a:avLst/>
          </a:prstGeom>
        </p:spPr>
        <p:txBody>
          <a:bodyPr lIns="91425" tIns="91425" rIns="91425" bIns="91425" anchor="ctr" anchorCtr="0">
            <a:noAutofit/>
          </a:bodyPr>
          <a:lstStyle/>
          <a:p>
            <a:pPr lvl="0" algn="ctr" rtl="0">
              <a:spcBef>
                <a:spcPts val="0"/>
              </a:spcBef>
              <a:buNone/>
            </a:pPr>
            <a:r>
              <a:rPr lang="en" sz="3000"/>
              <a:t>Essence of </a:t>
            </a:r>
            <a:r>
              <a:rPr lang="en" sz="3000" i="1"/>
              <a:t>multilingual franca</a:t>
            </a:r>
            <a:r>
              <a:rPr lang="en" sz="3000"/>
              <a:t> approach:</a:t>
            </a:r>
          </a:p>
          <a:p>
            <a:pPr lvl="0" algn="ctr" rtl="0">
              <a:spcBef>
                <a:spcPts val="0"/>
              </a:spcBef>
              <a:buNone/>
            </a:pPr>
            <a:endParaRPr sz="3000"/>
          </a:p>
          <a:p>
            <a:pPr lvl="0" algn="ctr">
              <a:spcBef>
                <a:spcPts val="0"/>
              </a:spcBef>
              <a:buNone/>
            </a:pPr>
            <a:r>
              <a:rPr lang="en" sz="2400"/>
              <a:t>Language is a social practice.  Researchers focus on the “doing” of language within globalized localities.  Especially in language contexts where local realities reflect global embeddedness and where global cannot be thought of without the local.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sz="3600"/>
              <a:t>Examples of researcher focus</a:t>
            </a:r>
          </a:p>
          <a:p>
            <a:pPr lvl="0">
              <a:spcBef>
                <a:spcPts val="0"/>
              </a:spcBef>
              <a:buNone/>
            </a:pPr>
            <a:endParaRPr sz="3600"/>
          </a:p>
          <a:p>
            <a:pPr marL="457200" lvl="0" indent="-419100" rtl="0">
              <a:spcBef>
                <a:spcPts val="0"/>
              </a:spcBef>
              <a:buSzPct val="100000"/>
              <a:buChar char="●"/>
            </a:pPr>
            <a:r>
              <a:rPr lang="en" sz="3000"/>
              <a:t>multicultural global teams</a:t>
            </a:r>
          </a:p>
          <a:p>
            <a:pPr marL="457200" lvl="0" indent="-419100" rtl="0">
              <a:spcBef>
                <a:spcPts val="0"/>
              </a:spcBef>
              <a:buSzPct val="100000"/>
              <a:buChar char="●"/>
            </a:pPr>
            <a:r>
              <a:rPr lang="en" sz="3000"/>
              <a:t>expatriate assignments</a:t>
            </a:r>
          </a:p>
          <a:p>
            <a:pPr marL="457200" lvl="0" indent="-419100" rtl="0">
              <a:spcBef>
                <a:spcPts val="0"/>
              </a:spcBef>
              <a:buSzPct val="100000"/>
              <a:buChar char="●"/>
            </a:pPr>
            <a:r>
              <a:rPr lang="en" sz="3000"/>
              <a:t>negotiations or mergers of global companies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45900" y="245850"/>
            <a:ext cx="8452200" cy="4090800"/>
          </a:xfrm>
          <a:prstGeom prst="rect">
            <a:avLst/>
          </a:prstGeom>
        </p:spPr>
        <p:txBody>
          <a:bodyPr lIns="91425" tIns="91425" rIns="91425" bIns="91425" anchor="ctr" anchorCtr="0">
            <a:noAutofit/>
          </a:bodyPr>
          <a:lstStyle/>
          <a:p>
            <a:pPr lvl="0" algn="ctr" rtl="0">
              <a:spcBef>
                <a:spcPts val="0"/>
              </a:spcBef>
              <a:buNone/>
            </a:pPr>
            <a:r>
              <a:rPr lang="en" sz="3600"/>
              <a:t>Methodological approaches</a:t>
            </a:r>
          </a:p>
          <a:p>
            <a:pPr lvl="0" algn="ctr" rtl="0">
              <a:spcBef>
                <a:spcPts val="0"/>
              </a:spcBef>
              <a:buNone/>
            </a:pPr>
            <a:endParaRPr sz="3600"/>
          </a:p>
          <a:p>
            <a:pPr lvl="0" algn="ctr">
              <a:spcBef>
                <a:spcPts val="0"/>
              </a:spcBef>
              <a:buNone/>
            </a:pPr>
            <a:r>
              <a:rPr lang="en" sz="2400"/>
              <a:t>Multilingual franca is all about context, surveys and interviews are not enough.  Observation and audio recording of the speaker can show how voices are positioned by switching languages, parodying accents, dialects, intonations, mixing media, silences, and so on.  Researchers also have to understand wider social, cultural, and historical processes.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512700" y="2108325"/>
            <a:ext cx="8118600" cy="1522800"/>
          </a:xfrm>
          <a:prstGeom prst="rect">
            <a:avLst/>
          </a:prstGeom>
        </p:spPr>
        <p:txBody>
          <a:bodyPr lIns="91425" tIns="91425" rIns="91425" bIns="91425" anchor="b" anchorCtr="0">
            <a:noAutofit/>
          </a:bodyPr>
          <a:lstStyle/>
          <a:p>
            <a:pPr lvl="0">
              <a:spcBef>
                <a:spcPts val="0"/>
              </a:spcBef>
              <a:buNone/>
            </a:pPr>
            <a:r>
              <a:rPr lang="en" sz="3000"/>
              <a:t>Example of Methodology</a:t>
            </a:r>
          </a:p>
          <a:p>
            <a:pPr lvl="0">
              <a:spcBef>
                <a:spcPts val="0"/>
              </a:spcBef>
              <a:buNone/>
            </a:pPr>
            <a:endParaRPr sz="3000"/>
          </a:p>
          <a:p>
            <a:pPr marL="457200" lvl="0" indent="-381000" rtl="0">
              <a:spcBef>
                <a:spcPts val="0"/>
              </a:spcBef>
              <a:buSzPct val="100000"/>
              <a:buChar char="●"/>
            </a:pPr>
            <a:r>
              <a:rPr lang="en" sz="2400"/>
              <a:t>Audio recorded naturally occurring workplace conversations.</a:t>
            </a:r>
          </a:p>
          <a:p>
            <a:pPr marL="457200" lvl="0" indent="-381000" rtl="0">
              <a:spcBef>
                <a:spcPts val="0"/>
              </a:spcBef>
              <a:buSzPct val="100000"/>
              <a:buChar char="●"/>
            </a:pPr>
            <a:r>
              <a:rPr lang="en" sz="2400"/>
              <a:t>Interviews relating to speakers’ biological backgrounds.</a:t>
            </a:r>
          </a:p>
          <a:p>
            <a:pPr marL="457200" lvl="0" indent="-381000" rtl="0">
              <a:spcBef>
                <a:spcPts val="0"/>
              </a:spcBef>
              <a:buSzPct val="100000"/>
              <a:buChar char="●"/>
            </a:pPr>
            <a:r>
              <a:rPr lang="en" sz="2400"/>
              <a:t>Follow-up interviews with the participants regarding their position within the global organization.</a:t>
            </a:r>
          </a:p>
          <a:p>
            <a:pPr marL="457200" lvl="0" indent="-381000">
              <a:spcBef>
                <a:spcPts val="0"/>
              </a:spcBef>
              <a:buSzPct val="100000"/>
              <a:buChar char="●"/>
            </a:pPr>
            <a:r>
              <a:rPr lang="en" sz="2400"/>
              <a:t>Archival material providing information on the broader context.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60200" y="526350"/>
            <a:ext cx="8223600" cy="4090800"/>
          </a:xfrm>
          <a:prstGeom prst="rect">
            <a:avLst/>
          </a:prstGeom>
        </p:spPr>
        <p:txBody>
          <a:bodyPr lIns="91425" tIns="91425" rIns="91425" bIns="91425" anchor="ctr" anchorCtr="0">
            <a:noAutofit/>
          </a:bodyPr>
          <a:lstStyle/>
          <a:p>
            <a:pPr lvl="0" algn="ctr" rtl="0">
              <a:spcBef>
                <a:spcPts val="0"/>
              </a:spcBef>
              <a:buNone/>
            </a:pPr>
            <a:r>
              <a:rPr lang="en" sz="3600"/>
              <a:t>Corporate Language Policy</a:t>
            </a:r>
          </a:p>
          <a:p>
            <a:pPr lvl="0" algn="ctr" rtl="0">
              <a:spcBef>
                <a:spcPts val="0"/>
              </a:spcBef>
              <a:buNone/>
            </a:pPr>
            <a:endParaRPr sz="2400"/>
          </a:p>
          <a:p>
            <a:pPr lvl="0" algn="ctr">
              <a:spcBef>
                <a:spcPts val="0"/>
              </a:spcBef>
              <a:buNone/>
            </a:pPr>
            <a:r>
              <a:rPr lang="en" sz="2400"/>
              <a:t>The multilingual franca approach puts forward a language policy that acknowledges the fluidity and hybridity of language use.  The benefits is that it could emphasize the creativity and dynamism of mixed languages and produce new possibilities of speaking and communicating providing opportunity and latitude for social and political change from below.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38000" y="526350"/>
            <a:ext cx="8268000" cy="4090800"/>
          </a:xfrm>
          <a:prstGeom prst="rect">
            <a:avLst/>
          </a:prstGeom>
        </p:spPr>
        <p:txBody>
          <a:bodyPr lIns="91425" tIns="91425" rIns="91425" bIns="91425" anchor="ctr" anchorCtr="0">
            <a:noAutofit/>
          </a:bodyPr>
          <a:lstStyle/>
          <a:p>
            <a:pPr lvl="0">
              <a:spcBef>
                <a:spcPts val="0"/>
              </a:spcBef>
              <a:buNone/>
            </a:pPr>
            <a:r>
              <a:rPr lang="en" sz="3000"/>
              <a:t>Multilingual franca approach</a:t>
            </a:r>
          </a:p>
          <a:p>
            <a:pPr lvl="0">
              <a:spcBef>
                <a:spcPts val="0"/>
              </a:spcBef>
              <a:buNone/>
            </a:pPr>
            <a:r>
              <a:rPr lang="en" sz="2400"/>
              <a:t>to the linguistic performance of global teams</a:t>
            </a:r>
          </a:p>
          <a:p>
            <a:pPr lvl="0">
              <a:spcBef>
                <a:spcPts val="0"/>
              </a:spcBef>
              <a:buNone/>
            </a:pPr>
            <a:endParaRPr sz="2200"/>
          </a:p>
          <a:p>
            <a:pPr lvl="0">
              <a:spcBef>
                <a:spcPts val="0"/>
              </a:spcBef>
              <a:buNone/>
            </a:pPr>
            <a:r>
              <a:rPr lang="en" sz="2200"/>
              <a:t>Can be suitable to examine how global team members’ linguistic performance is lined to the ongoing productivity of their subjectivity.  The main focus of research is understanding how resourceful speakers, through their translanguaging practices, try out, resist and change identity categorizations. Team members also create identities in the performance of language.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04800" y="-489600"/>
            <a:ext cx="8118600" cy="1522800"/>
          </a:xfrm>
          <a:prstGeom prst="rect">
            <a:avLst/>
          </a:prstGeom>
        </p:spPr>
        <p:txBody>
          <a:bodyPr lIns="91425" tIns="91425" rIns="91425" bIns="91425" anchor="b" anchorCtr="0">
            <a:noAutofit/>
          </a:bodyPr>
          <a:lstStyle/>
          <a:p>
            <a:pPr lvl="0">
              <a:spcBef>
                <a:spcPts val="0"/>
              </a:spcBef>
              <a:buNone/>
            </a:pPr>
            <a:r>
              <a:rPr lang="en" sz="3000"/>
              <a:t>Smørrebrød</a:t>
            </a:r>
          </a:p>
        </p:txBody>
      </p:sp>
      <p:pic>
        <p:nvPicPr>
          <p:cNvPr id="95" name="Shape 95" descr="20141201-smorrebrod-pear-vicky-wasik-1.jpg"/>
          <p:cNvPicPr preferRelativeResize="0"/>
          <p:nvPr/>
        </p:nvPicPr>
        <p:blipFill>
          <a:blip r:embed="rId3">
            <a:alphaModFix/>
          </a:blip>
          <a:stretch>
            <a:fillRect/>
          </a:stretch>
        </p:blipFill>
        <p:spPr>
          <a:xfrm>
            <a:off x="206350" y="1725125"/>
            <a:ext cx="3013548" cy="2260175"/>
          </a:xfrm>
          <a:prstGeom prst="rect">
            <a:avLst/>
          </a:prstGeom>
          <a:noFill/>
          <a:ln>
            <a:noFill/>
          </a:ln>
        </p:spPr>
      </p:pic>
      <p:sp>
        <p:nvSpPr>
          <p:cNvPr id="96" name="Shape 96"/>
          <p:cNvSpPr txBox="1"/>
          <p:nvPr/>
        </p:nvSpPr>
        <p:spPr>
          <a:xfrm>
            <a:off x="3641825" y="534125"/>
            <a:ext cx="5251500" cy="3354000"/>
          </a:xfrm>
          <a:prstGeom prst="rect">
            <a:avLst/>
          </a:prstGeom>
          <a:noFill/>
          <a:ln>
            <a:noFill/>
          </a:ln>
        </p:spPr>
        <p:txBody>
          <a:bodyPr lIns="91425" tIns="91425" rIns="91425" bIns="91425" anchor="t" anchorCtr="0">
            <a:noAutofit/>
          </a:bodyPr>
          <a:lstStyle/>
          <a:p>
            <a:pPr lvl="0">
              <a:spcBef>
                <a:spcPts val="0"/>
              </a:spcBef>
              <a:buNone/>
            </a:pPr>
            <a:r>
              <a:rPr lang="en" sz="2400">
                <a:solidFill>
                  <a:srgbClr val="FFFFFF"/>
                </a:solidFill>
                <a:latin typeface="Old Standard TT"/>
                <a:ea typeface="Old Standard TT"/>
                <a:cs typeface="Old Standard TT"/>
                <a:sym typeface="Old Standard TT"/>
              </a:rPr>
              <a:t>Parody and stylization are important ways in which people try out, resist and change identity categorizations.  </a:t>
            </a:r>
          </a:p>
          <a:p>
            <a:pPr lvl="0">
              <a:spcBef>
                <a:spcPts val="0"/>
              </a:spcBef>
              <a:buNone/>
            </a:pPr>
            <a:endParaRPr sz="2400">
              <a:solidFill>
                <a:srgbClr val="FFFFFF"/>
              </a:solidFill>
              <a:latin typeface="Old Standard TT"/>
              <a:ea typeface="Old Standard TT"/>
              <a:cs typeface="Old Standard TT"/>
              <a:sym typeface="Old Standard TT"/>
            </a:endParaRPr>
          </a:p>
          <a:p>
            <a:pPr lvl="0">
              <a:spcBef>
                <a:spcPts val="0"/>
              </a:spcBef>
              <a:buNone/>
            </a:pPr>
            <a:r>
              <a:rPr lang="en" sz="2400">
                <a:solidFill>
                  <a:srgbClr val="FFFFFF"/>
                </a:solidFill>
                <a:latin typeface="Old Standard TT"/>
                <a:ea typeface="Old Standard TT"/>
                <a:cs typeface="Old Standard TT"/>
                <a:sym typeface="Old Standard TT"/>
              </a:rPr>
              <a:t>For example, how a team member from Australia pronounces the Danish word “Smørrebrød” with a caricatured Australian accent which is aimed at Danish team members’ perceptions of how Australian colleagues perceive and articulate aspects of Danish.</a:t>
            </a:r>
          </a:p>
        </p:txBody>
      </p:sp>
      <p:sp>
        <p:nvSpPr>
          <p:cNvPr id="97" name="Shape 97"/>
          <p:cNvSpPr txBox="1"/>
          <p:nvPr/>
        </p:nvSpPr>
        <p:spPr>
          <a:xfrm>
            <a:off x="296750" y="4154375"/>
            <a:ext cx="2923200" cy="602400"/>
          </a:xfrm>
          <a:prstGeom prst="rect">
            <a:avLst/>
          </a:prstGeom>
          <a:noFill/>
          <a:ln>
            <a:noFill/>
          </a:ln>
        </p:spPr>
        <p:txBody>
          <a:bodyPr lIns="91425" tIns="91425" rIns="91425" bIns="91425" anchor="t" anchorCtr="0">
            <a:noAutofit/>
          </a:bodyPr>
          <a:lstStyle/>
          <a:p>
            <a:pPr lvl="0">
              <a:spcBef>
                <a:spcPts val="0"/>
              </a:spcBef>
              <a:buNone/>
            </a:pPr>
            <a:r>
              <a:rPr lang="en">
                <a:solidFill>
                  <a:srgbClr val="FFFFFF"/>
                </a:solidFill>
                <a:latin typeface="Old Standard TT"/>
                <a:ea typeface="Old Standard TT"/>
                <a:cs typeface="Old Standard TT"/>
                <a:sym typeface="Old Standard TT"/>
              </a:rPr>
              <a:t>Stereotypical Danish Food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43500" y="526350"/>
            <a:ext cx="8457000" cy="4090800"/>
          </a:xfrm>
          <a:prstGeom prst="rect">
            <a:avLst/>
          </a:prstGeom>
        </p:spPr>
        <p:txBody>
          <a:bodyPr lIns="91425" tIns="91425" rIns="91425" bIns="91425" anchor="ctr" anchorCtr="0">
            <a:noAutofit/>
          </a:bodyPr>
          <a:lstStyle/>
          <a:p>
            <a:pPr lvl="0" algn="ctr">
              <a:spcBef>
                <a:spcPts val="0"/>
              </a:spcBef>
              <a:buNone/>
            </a:pPr>
            <a:r>
              <a:rPr lang="en" sz="3000" dirty="0"/>
              <a:t>Multilingual franca use</a:t>
            </a:r>
          </a:p>
          <a:p>
            <a:pPr lvl="0" algn="ctr" rtl="0">
              <a:spcBef>
                <a:spcPts val="0"/>
              </a:spcBef>
              <a:buNone/>
            </a:pPr>
            <a:r>
              <a:rPr lang="en" sz="3000" dirty="0"/>
              <a:t>and lingua franca English</a:t>
            </a:r>
          </a:p>
          <a:p>
            <a:pPr lvl="0" algn="ctr" rtl="0">
              <a:spcBef>
                <a:spcPts val="0"/>
              </a:spcBef>
              <a:buNone/>
            </a:pPr>
            <a:endParaRPr sz="3000" dirty="0"/>
          </a:p>
          <a:p>
            <a:pPr lvl="0" algn="ctr" rtl="0">
              <a:spcBef>
                <a:spcPts val="0"/>
              </a:spcBef>
              <a:buNone/>
            </a:pPr>
            <a:r>
              <a:rPr lang="en" sz="2400" dirty="0"/>
              <a:t>Multilingual franca approach assumes that lingua franca does not necessarily consist of one language.  If global teams choose English as their lingua franca, it is an assumption that more complex pattern of language mixing will emerge.  English becomes a “glo</a:t>
            </a:r>
            <a:r>
              <a:rPr lang="en-US" sz="2400" dirty="0"/>
              <a:t>b</a:t>
            </a:r>
            <a:r>
              <a:rPr lang="en" sz="2400" dirty="0"/>
              <a:t>al” language, a hybrid language enacted in a social process. </a:t>
            </a:r>
          </a:p>
          <a:p>
            <a:pPr lvl="0" algn="ctr" rtl="0">
              <a:spcBef>
                <a:spcPts val="0"/>
              </a:spcBef>
              <a:buNone/>
            </a:pPr>
            <a:endParaRPr sz="2400" dirty="0"/>
          </a:p>
          <a:p>
            <a:pPr lvl="0" algn="ctr" rtl="0">
              <a:spcBef>
                <a:spcPts val="0"/>
              </a:spcBef>
              <a:buNone/>
            </a:pPr>
            <a:endParaRPr sz="3600" dirty="0"/>
          </a:p>
          <a:p>
            <a:pPr lvl="0" algn="ctr">
              <a:spcBef>
                <a:spcPts val="0"/>
              </a:spcBef>
              <a:buNone/>
            </a:pPr>
            <a:endParaRPr sz="3600" dirty="0"/>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657</Words>
  <Application>Microsoft Office PowerPoint</Application>
  <PresentationFormat>On-screen Show (16:9)</PresentationFormat>
  <Paragraphs>49</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Old Standard TT</vt:lpstr>
      <vt:lpstr>paperback</vt:lpstr>
      <vt:lpstr>Multilingual franca approach</vt:lpstr>
      <vt:lpstr>Essence of multilingual franca approach:  Language is a social practice.  Researchers focus on the “doing” of language within globalized localities.  Especially in language contexts where local realities reflect global embeddedness and where global cannot be thought of without the local.</vt:lpstr>
      <vt:lpstr>Examples of researcher focus  multicultural global teams expatriate assignments negotiations or mergers of global companies</vt:lpstr>
      <vt:lpstr>Methodological approaches  Multilingual franca is all about context, surveys and interviews are not enough.  Observation and audio recording of the speaker can show how voices are positioned by switching languages, parodying accents, dialects, intonations, mixing media, silences, and so on.  Researchers also have to understand wider social, cultural, and historical processes.</vt:lpstr>
      <vt:lpstr>Example of Methodology  Audio recorded naturally occurring workplace conversations. Interviews relating to speakers’ biological backgrounds. Follow-up interviews with the participants regarding their position within the global organization. Archival material providing information on the broader context.</vt:lpstr>
      <vt:lpstr>Corporate Language Policy  The multilingual franca approach puts forward a language policy that acknowledges the fluidity and hybridity of language use.  The benefits is that it could emphasize the creativity and dynamism of mixed languages and produce new possibilities of speaking and communicating providing opportunity and latitude for social and political change from below.</vt:lpstr>
      <vt:lpstr>Multilingual franca approach to the linguistic performance of global teams  Can be suitable to examine how global team members’ linguistic performance is lined to the ongoing productivity of their subjectivity.  The main focus of research is understanding how resourceful speakers, through their translanguaging practices, try out, resist and change identity categorizations. Team members also create identities in the performance of language.</vt:lpstr>
      <vt:lpstr>Smørrebrød</vt:lpstr>
      <vt:lpstr>Multilingual franca use and lingua franca English  Multilingual franca approach assumes that lingua franca does not necessarily consist of one language.  If global teams choose English as their lingua franca, it is an assumption that more complex pattern of language mixing will emerge.  English becomes a “global” language, a hybrid language enacted in a social process.    </vt:lpstr>
      <vt:lpstr>Conclusion  Lingua franca and multilingualism: pre-existing entity and both consider universality and particularity to be separate notions.    Multilingual franca: language is a social activity, universality and particularity are intertwined.</vt:lpstr>
      <vt:lpstr>Multilingua approach advantages  Conceiving MNCs as sites where global and local co-produce each other. Conceiving language as a social activity, it highlights how users mobilize linguistic resources to express voice.</vt:lpstr>
      <vt:lpstr>Discussion</vt:lpstr>
      <vt:lpstr>What are some of the advantages and disadvantages of a company adopting a multilingual franca approach to a language policy?</vt:lpstr>
      <vt:lpstr>With this class’s primary language of English, and not many native English speakers; it is assumed that multilingual franca processes are occurring. (ie. hybrid language, mixed elements, parody, etc.)  What are some examples?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Multilingual franca approach</dc:title>
  <cp:lastModifiedBy>Glen Watson</cp:lastModifiedBy>
  <cp:revision>1</cp:revision>
  <dcterms:modified xsi:type="dcterms:W3CDTF">2020-05-01T18:41:47Z</dcterms:modified>
</cp:coreProperties>
</file>